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handoutMasterIdLst>
    <p:handoutMasterId r:id="rId35"/>
  </p:handoutMasterIdLst>
  <p:sldIdLst>
    <p:sldId id="256" r:id="rId2"/>
    <p:sldId id="287" r:id="rId3"/>
    <p:sldId id="279" r:id="rId4"/>
    <p:sldId id="278" r:id="rId5"/>
    <p:sldId id="280" r:id="rId6"/>
    <p:sldId id="282" r:id="rId7"/>
    <p:sldId id="283" r:id="rId8"/>
    <p:sldId id="291" r:id="rId9"/>
    <p:sldId id="286" r:id="rId10"/>
    <p:sldId id="284" r:id="rId11"/>
    <p:sldId id="292" r:id="rId12"/>
    <p:sldId id="285" r:id="rId13"/>
    <p:sldId id="281" r:id="rId14"/>
    <p:sldId id="288" r:id="rId15"/>
    <p:sldId id="289" r:id="rId16"/>
    <p:sldId id="290" r:id="rId17"/>
    <p:sldId id="264" r:id="rId18"/>
    <p:sldId id="260" r:id="rId19"/>
    <p:sldId id="267" r:id="rId20"/>
    <p:sldId id="266" r:id="rId21"/>
    <p:sldId id="265" r:id="rId22"/>
    <p:sldId id="261" r:id="rId23"/>
    <p:sldId id="268" r:id="rId24"/>
    <p:sldId id="269" r:id="rId25"/>
    <p:sldId id="270" r:id="rId26"/>
    <p:sldId id="271" r:id="rId27"/>
    <p:sldId id="272" r:id="rId28"/>
    <p:sldId id="273" r:id="rId29"/>
    <p:sldId id="274" r:id="rId30"/>
    <p:sldId id="275" r:id="rId31"/>
    <p:sldId id="276" r:id="rId32"/>
    <p:sldId id="277" r:id="rId33"/>
  </p:sldIdLst>
  <p:sldSz cx="9144000" cy="6858000" type="screen4x3"/>
  <p:notesSz cx="7099300"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E3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50" d="100"/>
          <a:sy n="50" d="100"/>
        </p:scale>
        <p:origin x="1584" y="296"/>
      </p:cViewPr>
      <p:guideLst>
        <p:guide orient="horz" pos="2160"/>
        <p:guide pos="2880"/>
      </p:guideLst>
    </p:cSldViewPr>
  </p:slideViewPr>
  <p:notesTextViewPr>
    <p:cViewPr>
      <p:scale>
        <a:sx n="1" d="1"/>
        <a:sy n="1" d="1"/>
      </p:scale>
      <p:origin x="0" y="0"/>
    </p:cViewPr>
  </p:notesTextViewPr>
  <p:sorterViewPr>
    <p:cViewPr>
      <p:scale>
        <a:sx n="100" d="100"/>
        <a:sy n="100" d="100"/>
      </p:scale>
      <p:origin x="0" y="4098"/>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endParaRPr lang="en-GB"/>
          </a:p>
        </p:txBody>
      </p:sp>
      <p:sp>
        <p:nvSpPr>
          <p:cNvPr id="3" name="Date Placeholder 2"/>
          <p:cNvSpPr>
            <a:spLocks noGrp="1"/>
          </p:cNvSpPr>
          <p:nvPr>
            <p:ph type="dt" sz="quarter" idx="1"/>
          </p:nvPr>
        </p:nvSpPr>
        <p:spPr>
          <a:xfrm>
            <a:off x="4021294" y="0"/>
            <a:ext cx="3076363" cy="511731"/>
          </a:xfrm>
          <a:prstGeom prst="rect">
            <a:avLst/>
          </a:prstGeom>
        </p:spPr>
        <p:txBody>
          <a:bodyPr vert="horz" lIns="99048" tIns="49524" rIns="99048" bIns="49524" rtlCol="0"/>
          <a:lstStyle>
            <a:lvl1pPr algn="r">
              <a:defRPr sz="1300"/>
            </a:lvl1pPr>
          </a:lstStyle>
          <a:p>
            <a:fld id="{48593FC7-1852-4948-B489-7928536B3D06}" type="datetimeFigureOut">
              <a:rPr lang="en-GB" smtClean="0"/>
              <a:t>06/08/2020</a:t>
            </a:fld>
            <a:endParaRPr lang="en-GB"/>
          </a:p>
        </p:txBody>
      </p:sp>
      <p:sp>
        <p:nvSpPr>
          <p:cNvPr id="4" name="Footer Placeholder 3"/>
          <p:cNvSpPr>
            <a:spLocks noGrp="1"/>
          </p:cNvSpPr>
          <p:nvPr>
            <p:ph type="ftr" sz="quarter" idx="2"/>
          </p:nvPr>
        </p:nvSpPr>
        <p:spPr>
          <a:xfrm>
            <a:off x="0" y="9721106"/>
            <a:ext cx="3076363" cy="511731"/>
          </a:xfrm>
          <a:prstGeom prst="rect">
            <a:avLst/>
          </a:prstGeom>
        </p:spPr>
        <p:txBody>
          <a:bodyPr vert="horz" lIns="99048" tIns="49524" rIns="99048" bIns="49524" rtlCol="0" anchor="b"/>
          <a:lstStyle>
            <a:lvl1pPr algn="l">
              <a:defRPr sz="1300"/>
            </a:lvl1pPr>
          </a:lstStyle>
          <a:p>
            <a:endParaRPr lang="en-GB"/>
          </a:p>
        </p:txBody>
      </p:sp>
      <p:sp>
        <p:nvSpPr>
          <p:cNvPr id="5" name="Slide Number Placeholder 4"/>
          <p:cNvSpPr>
            <a:spLocks noGrp="1"/>
          </p:cNvSpPr>
          <p:nvPr>
            <p:ph type="sldNum" sz="quarter" idx="3"/>
          </p:nvPr>
        </p:nvSpPr>
        <p:spPr>
          <a:xfrm>
            <a:off x="4021294" y="9721106"/>
            <a:ext cx="3076363" cy="511731"/>
          </a:xfrm>
          <a:prstGeom prst="rect">
            <a:avLst/>
          </a:prstGeom>
        </p:spPr>
        <p:txBody>
          <a:bodyPr vert="horz" lIns="99048" tIns="49524" rIns="99048" bIns="49524" rtlCol="0" anchor="b"/>
          <a:lstStyle>
            <a:lvl1pPr algn="r">
              <a:defRPr sz="1300"/>
            </a:lvl1pPr>
          </a:lstStyle>
          <a:p>
            <a:fld id="{14F80645-02DF-44C5-A1F6-5266198080A8}" type="slidenum">
              <a:rPr lang="en-GB" smtClean="0"/>
              <a:t>‹#›</a:t>
            </a:fld>
            <a:endParaRPr lang="en-GB"/>
          </a:p>
        </p:txBody>
      </p:sp>
    </p:spTree>
    <p:extLst>
      <p:ext uri="{BB962C8B-B14F-4D97-AF65-F5344CB8AC3E}">
        <p14:creationId xmlns:p14="http://schemas.microsoft.com/office/powerpoint/2010/main" val="38444220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endParaRPr lang="en-GB"/>
          </a:p>
        </p:txBody>
      </p:sp>
      <p:sp>
        <p:nvSpPr>
          <p:cNvPr id="3" name="Date Placeholder 2"/>
          <p:cNvSpPr>
            <a:spLocks noGrp="1"/>
          </p:cNvSpPr>
          <p:nvPr>
            <p:ph type="dt" idx="1"/>
          </p:nvPr>
        </p:nvSpPr>
        <p:spPr>
          <a:xfrm>
            <a:off x="4021294" y="0"/>
            <a:ext cx="3076363" cy="511731"/>
          </a:xfrm>
          <a:prstGeom prst="rect">
            <a:avLst/>
          </a:prstGeom>
        </p:spPr>
        <p:txBody>
          <a:bodyPr vert="horz" lIns="99048" tIns="49524" rIns="99048" bIns="49524" rtlCol="0"/>
          <a:lstStyle>
            <a:lvl1pPr algn="r">
              <a:defRPr sz="1300"/>
            </a:lvl1pPr>
          </a:lstStyle>
          <a:p>
            <a:fld id="{0692EE82-FAF6-45CB-81B0-99B0DB292C15}" type="datetimeFigureOut">
              <a:rPr lang="en-GB" smtClean="0"/>
              <a:t>06/08/2020</a:t>
            </a:fld>
            <a:endParaRPr lang="en-GB"/>
          </a:p>
        </p:txBody>
      </p:sp>
      <p:sp>
        <p:nvSpPr>
          <p:cNvPr id="4" name="Slide Image Placeholder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9048" tIns="49524" rIns="99048" bIns="49524" rtlCol="0" anchor="ctr"/>
          <a:lstStyle/>
          <a:p>
            <a:endParaRPr lang="en-GB"/>
          </a:p>
        </p:txBody>
      </p:sp>
      <p:sp>
        <p:nvSpPr>
          <p:cNvPr id="5" name="Notes Placeholder 4"/>
          <p:cNvSpPr>
            <a:spLocks noGrp="1"/>
          </p:cNvSpPr>
          <p:nvPr>
            <p:ph type="body" sz="quarter" idx="3"/>
          </p:nvPr>
        </p:nvSpPr>
        <p:spPr>
          <a:xfrm>
            <a:off x="709930" y="4861441"/>
            <a:ext cx="5679440" cy="4605576"/>
          </a:xfrm>
          <a:prstGeom prst="rect">
            <a:avLst/>
          </a:prstGeom>
        </p:spPr>
        <p:txBody>
          <a:bodyPr vert="horz" lIns="99048" tIns="49524" rIns="99048" bIns="4952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106"/>
            <a:ext cx="3076363" cy="511731"/>
          </a:xfrm>
          <a:prstGeom prst="rect">
            <a:avLst/>
          </a:prstGeom>
        </p:spPr>
        <p:txBody>
          <a:bodyPr vert="horz" lIns="99048" tIns="49524" rIns="99048" bIns="49524" rtlCol="0" anchor="b"/>
          <a:lstStyle>
            <a:lvl1pPr algn="l">
              <a:defRPr sz="1300"/>
            </a:lvl1pPr>
          </a:lstStyle>
          <a:p>
            <a:endParaRPr lang="en-GB"/>
          </a:p>
        </p:txBody>
      </p:sp>
      <p:sp>
        <p:nvSpPr>
          <p:cNvPr id="7" name="Slide Number Placeholder 6"/>
          <p:cNvSpPr>
            <a:spLocks noGrp="1"/>
          </p:cNvSpPr>
          <p:nvPr>
            <p:ph type="sldNum" sz="quarter" idx="5"/>
          </p:nvPr>
        </p:nvSpPr>
        <p:spPr>
          <a:xfrm>
            <a:off x="4021294" y="9721106"/>
            <a:ext cx="3076363" cy="511731"/>
          </a:xfrm>
          <a:prstGeom prst="rect">
            <a:avLst/>
          </a:prstGeom>
        </p:spPr>
        <p:txBody>
          <a:bodyPr vert="horz" lIns="99048" tIns="49524" rIns="99048" bIns="49524" rtlCol="0" anchor="b"/>
          <a:lstStyle>
            <a:lvl1pPr algn="r">
              <a:defRPr sz="1300"/>
            </a:lvl1pPr>
          </a:lstStyle>
          <a:p>
            <a:fld id="{FA7306BE-865E-4F48-8FC1-62AE80BBC89B}" type="slidenum">
              <a:rPr lang="en-GB" smtClean="0"/>
              <a:t>‹#›</a:t>
            </a:fld>
            <a:endParaRPr lang="en-GB"/>
          </a:p>
        </p:txBody>
      </p:sp>
    </p:spTree>
    <p:extLst>
      <p:ext uri="{BB962C8B-B14F-4D97-AF65-F5344CB8AC3E}">
        <p14:creationId xmlns:p14="http://schemas.microsoft.com/office/powerpoint/2010/main" val="2391725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478">
              <a:defRPr/>
            </a:pPr>
            <a:r>
              <a:rPr lang="en-GB" dirty="0"/>
              <a:t>1,3,6,10,15,21,28,36,45,55,66,78,91,105,120,136,153,171,190,210,231,253,276,300,325,351,378,406,435,465,496,528,561,595,630,666,703</a:t>
            </a:r>
          </a:p>
        </p:txBody>
      </p:sp>
      <p:sp>
        <p:nvSpPr>
          <p:cNvPr id="4" name="Slide Number Placeholder 3"/>
          <p:cNvSpPr>
            <a:spLocks noGrp="1"/>
          </p:cNvSpPr>
          <p:nvPr>
            <p:ph type="sldNum" sz="quarter" idx="10"/>
          </p:nvPr>
        </p:nvSpPr>
        <p:spPr/>
        <p:txBody>
          <a:bodyPr/>
          <a:lstStyle/>
          <a:p>
            <a:fld id="{FA7306BE-865E-4F48-8FC1-62AE80BBC89B}" type="slidenum">
              <a:rPr lang="en-GB" smtClean="0"/>
              <a:t>2</a:t>
            </a:fld>
            <a:endParaRPr lang="en-GB"/>
          </a:p>
        </p:txBody>
      </p:sp>
    </p:spTree>
    <p:extLst>
      <p:ext uri="{BB962C8B-B14F-4D97-AF65-F5344CB8AC3E}">
        <p14:creationId xmlns:p14="http://schemas.microsoft.com/office/powerpoint/2010/main" val="32267495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478">
              <a:defRPr/>
            </a:pPr>
            <a:r>
              <a:rPr lang="en-GB" dirty="0"/>
              <a:t>1,3,6,10,15,21,28,36,45,55,66,78,91,105,120,136,153,171,190,210,231,253,276,300,325,351,378,406,435,465,496,528,561,595,630,666,703</a:t>
            </a:r>
          </a:p>
        </p:txBody>
      </p:sp>
      <p:sp>
        <p:nvSpPr>
          <p:cNvPr id="4" name="Slide Number Placeholder 3"/>
          <p:cNvSpPr>
            <a:spLocks noGrp="1"/>
          </p:cNvSpPr>
          <p:nvPr>
            <p:ph type="sldNum" sz="quarter" idx="10"/>
          </p:nvPr>
        </p:nvSpPr>
        <p:spPr/>
        <p:txBody>
          <a:bodyPr/>
          <a:lstStyle/>
          <a:p>
            <a:fld id="{FA7306BE-865E-4F48-8FC1-62AE80BBC89B}" type="slidenum">
              <a:rPr lang="en-GB" smtClean="0"/>
              <a:t>27</a:t>
            </a:fld>
            <a:endParaRPr lang="en-GB"/>
          </a:p>
        </p:txBody>
      </p:sp>
    </p:spTree>
    <p:extLst>
      <p:ext uri="{BB962C8B-B14F-4D97-AF65-F5344CB8AC3E}">
        <p14:creationId xmlns:p14="http://schemas.microsoft.com/office/powerpoint/2010/main" val="32267495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478">
              <a:defRPr/>
            </a:pPr>
            <a:r>
              <a:rPr lang="en-GB" dirty="0"/>
              <a:t>1,3,6,10,15,21,28,36,45,55,66,78,91,105,120,136,153,171,190,210,231,253,276,300,325,351,378,406,435,465,496,528,561,595,630,666,703</a:t>
            </a:r>
          </a:p>
        </p:txBody>
      </p:sp>
      <p:sp>
        <p:nvSpPr>
          <p:cNvPr id="4" name="Slide Number Placeholder 3"/>
          <p:cNvSpPr>
            <a:spLocks noGrp="1"/>
          </p:cNvSpPr>
          <p:nvPr>
            <p:ph type="sldNum" sz="quarter" idx="10"/>
          </p:nvPr>
        </p:nvSpPr>
        <p:spPr/>
        <p:txBody>
          <a:bodyPr/>
          <a:lstStyle/>
          <a:p>
            <a:fld id="{FA7306BE-865E-4F48-8FC1-62AE80BBC89B}" type="slidenum">
              <a:rPr lang="en-GB" smtClean="0"/>
              <a:t>28</a:t>
            </a:fld>
            <a:endParaRPr lang="en-GB"/>
          </a:p>
        </p:txBody>
      </p:sp>
    </p:spTree>
    <p:extLst>
      <p:ext uri="{BB962C8B-B14F-4D97-AF65-F5344CB8AC3E}">
        <p14:creationId xmlns:p14="http://schemas.microsoft.com/office/powerpoint/2010/main" val="32267495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478">
              <a:defRPr/>
            </a:pPr>
            <a:r>
              <a:rPr lang="en-GB" dirty="0"/>
              <a:t>1,3,6,10,15,21,28,36,45,55,66,78,91,105,120,136,153,171,190,210,231,253,276,300,325,351,378,406,435,465,496,528,561,595,630,666,703</a:t>
            </a:r>
          </a:p>
        </p:txBody>
      </p:sp>
      <p:sp>
        <p:nvSpPr>
          <p:cNvPr id="4" name="Slide Number Placeholder 3"/>
          <p:cNvSpPr>
            <a:spLocks noGrp="1"/>
          </p:cNvSpPr>
          <p:nvPr>
            <p:ph type="sldNum" sz="quarter" idx="10"/>
          </p:nvPr>
        </p:nvSpPr>
        <p:spPr/>
        <p:txBody>
          <a:bodyPr/>
          <a:lstStyle/>
          <a:p>
            <a:fld id="{FA7306BE-865E-4F48-8FC1-62AE80BBC89B}" type="slidenum">
              <a:rPr lang="en-GB" smtClean="0"/>
              <a:t>29</a:t>
            </a:fld>
            <a:endParaRPr lang="en-GB"/>
          </a:p>
        </p:txBody>
      </p:sp>
    </p:spTree>
    <p:extLst>
      <p:ext uri="{BB962C8B-B14F-4D97-AF65-F5344CB8AC3E}">
        <p14:creationId xmlns:p14="http://schemas.microsoft.com/office/powerpoint/2010/main" val="32267495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478">
              <a:defRPr/>
            </a:pPr>
            <a:r>
              <a:rPr lang="en-GB" dirty="0"/>
              <a:t>1,3,6,10,15,21,28,36,45,55,66,78,91,105,120,136,153,171,190,210,231,253,276,300,325,351,378,406,435,465,496,528,561,595,630,666,703</a:t>
            </a:r>
          </a:p>
        </p:txBody>
      </p:sp>
      <p:sp>
        <p:nvSpPr>
          <p:cNvPr id="4" name="Slide Number Placeholder 3"/>
          <p:cNvSpPr>
            <a:spLocks noGrp="1"/>
          </p:cNvSpPr>
          <p:nvPr>
            <p:ph type="sldNum" sz="quarter" idx="10"/>
          </p:nvPr>
        </p:nvSpPr>
        <p:spPr/>
        <p:txBody>
          <a:bodyPr/>
          <a:lstStyle/>
          <a:p>
            <a:fld id="{FA7306BE-865E-4F48-8FC1-62AE80BBC89B}" type="slidenum">
              <a:rPr lang="en-GB" smtClean="0"/>
              <a:t>30</a:t>
            </a:fld>
            <a:endParaRPr lang="en-GB"/>
          </a:p>
        </p:txBody>
      </p:sp>
    </p:spTree>
    <p:extLst>
      <p:ext uri="{BB962C8B-B14F-4D97-AF65-F5344CB8AC3E}">
        <p14:creationId xmlns:p14="http://schemas.microsoft.com/office/powerpoint/2010/main" val="32267495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478">
              <a:defRPr/>
            </a:pPr>
            <a:r>
              <a:rPr lang="en-GB" dirty="0"/>
              <a:t>1,3,6,10,15,21,28,36,45,55,66,78,91,105,120,136,153,171,190,210,231,253,276,300,325,351,378,406,435,465,496,528,561,595,630,666,703</a:t>
            </a:r>
          </a:p>
        </p:txBody>
      </p:sp>
      <p:sp>
        <p:nvSpPr>
          <p:cNvPr id="4" name="Slide Number Placeholder 3"/>
          <p:cNvSpPr>
            <a:spLocks noGrp="1"/>
          </p:cNvSpPr>
          <p:nvPr>
            <p:ph type="sldNum" sz="quarter" idx="10"/>
          </p:nvPr>
        </p:nvSpPr>
        <p:spPr/>
        <p:txBody>
          <a:bodyPr/>
          <a:lstStyle/>
          <a:p>
            <a:fld id="{FA7306BE-865E-4F48-8FC1-62AE80BBC89B}" type="slidenum">
              <a:rPr lang="en-GB" smtClean="0"/>
              <a:t>31</a:t>
            </a:fld>
            <a:endParaRPr lang="en-GB"/>
          </a:p>
        </p:txBody>
      </p:sp>
    </p:spTree>
    <p:extLst>
      <p:ext uri="{BB962C8B-B14F-4D97-AF65-F5344CB8AC3E}">
        <p14:creationId xmlns:p14="http://schemas.microsoft.com/office/powerpoint/2010/main" val="32267495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478">
              <a:defRPr/>
            </a:pPr>
            <a:r>
              <a:rPr lang="en-GB" dirty="0"/>
              <a:t>1,3,6,10,15,21,28,36,45,55,66,78,91,105,120,136,153,171,190,210,231,253,276,300,325,351,378,406,435,465,496,528,561,595,630,666,703</a:t>
            </a:r>
          </a:p>
        </p:txBody>
      </p:sp>
      <p:sp>
        <p:nvSpPr>
          <p:cNvPr id="4" name="Slide Number Placeholder 3"/>
          <p:cNvSpPr>
            <a:spLocks noGrp="1"/>
          </p:cNvSpPr>
          <p:nvPr>
            <p:ph type="sldNum" sz="quarter" idx="10"/>
          </p:nvPr>
        </p:nvSpPr>
        <p:spPr/>
        <p:txBody>
          <a:bodyPr/>
          <a:lstStyle/>
          <a:p>
            <a:fld id="{FA7306BE-865E-4F48-8FC1-62AE80BBC89B}" type="slidenum">
              <a:rPr lang="en-GB" smtClean="0"/>
              <a:t>32</a:t>
            </a:fld>
            <a:endParaRPr lang="en-GB"/>
          </a:p>
        </p:txBody>
      </p:sp>
    </p:spTree>
    <p:extLst>
      <p:ext uri="{BB962C8B-B14F-4D97-AF65-F5344CB8AC3E}">
        <p14:creationId xmlns:p14="http://schemas.microsoft.com/office/powerpoint/2010/main" val="32267495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478">
              <a:defRPr/>
            </a:pPr>
            <a:r>
              <a:rPr lang="en-GB" dirty="0"/>
              <a:t>1,3,6,10,15,21,28,36,45,55,66,78,91,105,120,136,153,171,190,210,231,253,276,300,325,351,378,406,435,465,496,528,561,595,630,666,703</a:t>
            </a:r>
          </a:p>
        </p:txBody>
      </p:sp>
      <p:sp>
        <p:nvSpPr>
          <p:cNvPr id="4" name="Slide Number Placeholder 3"/>
          <p:cNvSpPr>
            <a:spLocks noGrp="1"/>
          </p:cNvSpPr>
          <p:nvPr>
            <p:ph type="sldNum" sz="quarter" idx="10"/>
          </p:nvPr>
        </p:nvSpPr>
        <p:spPr/>
        <p:txBody>
          <a:bodyPr/>
          <a:lstStyle/>
          <a:p>
            <a:fld id="{FA7306BE-865E-4F48-8FC1-62AE80BBC89B}" type="slidenum">
              <a:rPr lang="en-GB" smtClean="0"/>
              <a:t>19</a:t>
            </a:fld>
            <a:endParaRPr lang="en-GB"/>
          </a:p>
        </p:txBody>
      </p:sp>
    </p:spTree>
    <p:extLst>
      <p:ext uri="{BB962C8B-B14F-4D97-AF65-F5344CB8AC3E}">
        <p14:creationId xmlns:p14="http://schemas.microsoft.com/office/powerpoint/2010/main" val="32267495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478">
              <a:defRPr/>
            </a:pPr>
            <a:r>
              <a:rPr lang="en-GB" dirty="0"/>
              <a:t>1,3,6,10,15,21,28,36,45,55,66,78,91,105,120,136,153,171,190,210,231,253,276,300,325,351,378,406,435,465,496,528,561,595,630,666,703</a:t>
            </a:r>
          </a:p>
        </p:txBody>
      </p:sp>
      <p:sp>
        <p:nvSpPr>
          <p:cNvPr id="4" name="Slide Number Placeholder 3"/>
          <p:cNvSpPr>
            <a:spLocks noGrp="1"/>
          </p:cNvSpPr>
          <p:nvPr>
            <p:ph type="sldNum" sz="quarter" idx="10"/>
          </p:nvPr>
        </p:nvSpPr>
        <p:spPr/>
        <p:txBody>
          <a:bodyPr/>
          <a:lstStyle/>
          <a:p>
            <a:fld id="{FA7306BE-865E-4F48-8FC1-62AE80BBC89B}" type="slidenum">
              <a:rPr lang="en-GB" smtClean="0"/>
              <a:t>20</a:t>
            </a:fld>
            <a:endParaRPr lang="en-GB"/>
          </a:p>
        </p:txBody>
      </p:sp>
    </p:spTree>
    <p:extLst>
      <p:ext uri="{BB962C8B-B14F-4D97-AF65-F5344CB8AC3E}">
        <p14:creationId xmlns:p14="http://schemas.microsoft.com/office/powerpoint/2010/main" val="32267495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478">
              <a:defRPr/>
            </a:pPr>
            <a:r>
              <a:rPr lang="en-GB" dirty="0"/>
              <a:t>1,3,6,10,15,21,28,36,45,55,66,78,91,105,120,136,153,171,190,210,231,253,276,300,325,351,378,406,435,465,496,528,561,595,630,666,703</a:t>
            </a:r>
          </a:p>
        </p:txBody>
      </p:sp>
      <p:sp>
        <p:nvSpPr>
          <p:cNvPr id="4" name="Slide Number Placeholder 3"/>
          <p:cNvSpPr>
            <a:spLocks noGrp="1"/>
          </p:cNvSpPr>
          <p:nvPr>
            <p:ph type="sldNum" sz="quarter" idx="10"/>
          </p:nvPr>
        </p:nvSpPr>
        <p:spPr/>
        <p:txBody>
          <a:bodyPr/>
          <a:lstStyle/>
          <a:p>
            <a:fld id="{FA7306BE-865E-4F48-8FC1-62AE80BBC89B}" type="slidenum">
              <a:rPr lang="en-GB" smtClean="0"/>
              <a:t>21</a:t>
            </a:fld>
            <a:endParaRPr lang="en-GB"/>
          </a:p>
        </p:txBody>
      </p:sp>
    </p:spTree>
    <p:extLst>
      <p:ext uri="{BB962C8B-B14F-4D97-AF65-F5344CB8AC3E}">
        <p14:creationId xmlns:p14="http://schemas.microsoft.com/office/powerpoint/2010/main" val="32267495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478">
              <a:defRPr/>
            </a:pPr>
            <a:r>
              <a:rPr lang="en-GB" dirty="0"/>
              <a:t>1,3,6,10,15,21,28,36,45,55,66,78,91,105,120,136,153,171,190,210,231,253,276,300,325,351,378,406,435,465,496,528,561,595,630,666,703</a:t>
            </a:r>
          </a:p>
        </p:txBody>
      </p:sp>
      <p:sp>
        <p:nvSpPr>
          <p:cNvPr id="4" name="Slide Number Placeholder 3"/>
          <p:cNvSpPr>
            <a:spLocks noGrp="1"/>
          </p:cNvSpPr>
          <p:nvPr>
            <p:ph type="sldNum" sz="quarter" idx="10"/>
          </p:nvPr>
        </p:nvSpPr>
        <p:spPr/>
        <p:txBody>
          <a:bodyPr/>
          <a:lstStyle/>
          <a:p>
            <a:fld id="{FA7306BE-865E-4F48-8FC1-62AE80BBC89B}" type="slidenum">
              <a:rPr lang="en-GB" smtClean="0"/>
              <a:t>22</a:t>
            </a:fld>
            <a:endParaRPr lang="en-GB"/>
          </a:p>
        </p:txBody>
      </p:sp>
    </p:spTree>
    <p:extLst>
      <p:ext uri="{BB962C8B-B14F-4D97-AF65-F5344CB8AC3E}">
        <p14:creationId xmlns:p14="http://schemas.microsoft.com/office/powerpoint/2010/main" val="32267495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478">
              <a:defRPr/>
            </a:pPr>
            <a:r>
              <a:rPr lang="en-GB" dirty="0"/>
              <a:t>1,3,6,10,15,21,28,36,45,55,66,78,91,105,120,136,153,171,190,210,231,253,276,300,325,351,378,406,435,465,496,528,561,595,630,666,703</a:t>
            </a:r>
          </a:p>
        </p:txBody>
      </p:sp>
      <p:sp>
        <p:nvSpPr>
          <p:cNvPr id="4" name="Slide Number Placeholder 3"/>
          <p:cNvSpPr>
            <a:spLocks noGrp="1"/>
          </p:cNvSpPr>
          <p:nvPr>
            <p:ph type="sldNum" sz="quarter" idx="10"/>
          </p:nvPr>
        </p:nvSpPr>
        <p:spPr/>
        <p:txBody>
          <a:bodyPr/>
          <a:lstStyle/>
          <a:p>
            <a:fld id="{FA7306BE-865E-4F48-8FC1-62AE80BBC89B}" type="slidenum">
              <a:rPr lang="en-GB" smtClean="0"/>
              <a:t>23</a:t>
            </a:fld>
            <a:endParaRPr lang="en-GB"/>
          </a:p>
        </p:txBody>
      </p:sp>
    </p:spTree>
    <p:extLst>
      <p:ext uri="{BB962C8B-B14F-4D97-AF65-F5344CB8AC3E}">
        <p14:creationId xmlns:p14="http://schemas.microsoft.com/office/powerpoint/2010/main" val="32267495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478">
              <a:defRPr/>
            </a:pPr>
            <a:r>
              <a:rPr lang="en-GB" dirty="0"/>
              <a:t>1,3,6,10,15,21,28,36,45,55,66,78,91,105,120,136,153,171,190,210,231,253,276,300,325,351,378,406,435,465,496,528,561,595,630,666,703</a:t>
            </a:r>
          </a:p>
        </p:txBody>
      </p:sp>
      <p:sp>
        <p:nvSpPr>
          <p:cNvPr id="4" name="Slide Number Placeholder 3"/>
          <p:cNvSpPr>
            <a:spLocks noGrp="1"/>
          </p:cNvSpPr>
          <p:nvPr>
            <p:ph type="sldNum" sz="quarter" idx="10"/>
          </p:nvPr>
        </p:nvSpPr>
        <p:spPr/>
        <p:txBody>
          <a:bodyPr/>
          <a:lstStyle/>
          <a:p>
            <a:fld id="{FA7306BE-865E-4F48-8FC1-62AE80BBC89B}" type="slidenum">
              <a:rPr lang="en-GB" smtClean="0"/>
              <a:t>24</a:t>
            </a:fld>
            <a:endParaRPr lang="en-GB"/>
          </a:p>
        </p:txBody>
      </p:sp>
    </p:spTree>
    <p:extLst>
      <p:ext uri="{BB962C8B-B14F-4D97-AF65-F5344CB8AC3E}">
        <p14:creationId xmlns:p14="http://schemas.microsoft.com/office/powerpoint/2010/main" val="32267495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478">
              <a:defRPr/>
            </a:pPr>
            <a:r>
              <a:rPr lang="en-GB" dirty="0"/>
              <a:t>1,3,6,10,15,21,28,36,45,55,66,78,91,105,120,136,153,171,190,210,231,253,276,300,325,351,378,406,435,465,496,528,561,595,630,666,703</a:t>
            </a:r>
          </a:p>
        </p:txBody>
      </p:sp>
      <p:sp>
        <p:nvSpPr>
          <p:cNvPr id="4" name="Slide Number Placeholder 3"/>
          <p:cNvSpPr>
            <a:spLocks noGrp="1"/>
          </p:cNvSpPr>
          <p:nvPr>
            <p:ph type="sldNum" sz="quarter" idx="10"/>
          </p:nvPr>
        </p:nvSpPr>
        <p:spPr/>
        <p:txBody>
          <a:bodyPr/>
          <a:lstStyle/>
          <a:p>
            <a:fld id="{FA7306BE-865E-4F48-8FC1-62AE80BBC89B}" type="slidenum">
              <a:rPr lang="en-GB" smtClean="0"/>
              <a:t>25</a:t>
            </a:fld>
            <a:endParaRPr lang="en-GB"/>
          </a:p>
        </p:txBody>
      </p:sp>
    </p:spTree>
    <p:extLst>
      <p:ext uri="{BB962C8B-B14F-4D97-AF65-F5344CB8AC3E}">
        <p14:creationId xmlns:p14="http://schemas.microsoft.com/office/powerpoint/2010/main" val="32267495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478">
              <a:defRPr/>
            </a:pPr>
            <a:r>
              <a:rPr lang="en-GB" dirty="0"/>
              <a:t>1,3,6,10,15,21,28,36,45,55,66,78,91,105,120,136,153,171,190,210,231,253,276,300,325,351,378,406,435,465,496,528,561,595,630,666,703</a:t>
            </a:r>
          </a:p>
        </p:txBody>
      </p:sp>
      <p:sp>
        <p:nvSpPr>
          <p:cNvPr id="4" name="Slide Number Placeholder 3"/>
          <p:cNvSpPr>
            <a:spLocks noGrp="1"/>
          </p:cNvSpPr>
          <p:nvPr>
            <p:ph type="sldNum" sz="quarter" idx="10"/>
          </p:nvPr>
        </p:nvSpPr>
        <p:spPr/>
        <p:txBody>
          <a:bodyPr/>
          <a:lstStyle/>
          <a:p>
            <a:fld id="{FA7306BE-865E-4F48-8FC1-62AE80BBC89B}" type="slidenum">
              <a:rPr lang="en-GB" smtClean="0"/>
              <a:t>26</a:t>
            </a:fld>
            <a:endParaRPr lang="en-GB"/>
          </a:p>
        </p:txBody>
      </p:sp>
    </p:spTree>
    <p:extLst>
      <p:ext uri="{BB962C8B-B14F-4D97-AF65-F5344CB8AC3E}">
        <p14:creationId xmlns:p14="http://schemas.microsoft.com/office/powerpoint/2010/main" val="32267495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755C874D-E083-4CE0-A06D-C03018C84C86}" type="datetimeFigureOut">
              <a:rPr lang="en-GB" smtClean="0"/>
              <a:t>06/08/2020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CB982A9-C905-4570-AC7D-8C9708B3DD42}" type="slidenum">
              <a:rPr lang="en-GB" smtClean="0"/>
              <a:t>‹#›</a:t>
            </a:fld>
            <a:endParaRPr lang="en-GB"/>
          </a:p>
        </p:txBody>
      </p:sp>
    </p:spTree>
    <p:extLst>
      <p:ext uri="{BB962C8B-B14F-4D97-AF65-F5344CB8AC3E}">
        <p14:creationId xmlns:p14="http://schemas.microsoft.com/office/powerpoint/2010/main" val="40962328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55C874D-E083-4CE0-A06D-C03018C84C86}" type="datetimeFigureOut">
              <a:rPr lang="en-GB" smtClean="0"/>
              <a:t>06/08/2020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CB982A9-C905-4570-AC7D-8C9708B3DD42}" type="slidenum">
              <a:rPr lang="en-GB" smtClean="0"/>
              <a:t>‹#›</a:t>
            </a:fld>
            <a:endParaRPr lang="en-GB"/>
          </a:p>
        </p:txBody>
      </p:sp>
    </p:spTree>
    <p:extLst>
      <p:ext uri="{BB962C8B-B14F-4D97-AF65-F5344CB8AC3E}">
        <p14:creationId xmlns:p14="http://schemas.microsoft.com/office/powerpoint/2010/main" val="3912486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55C874D-E083-4CE0-A06D-C03018C84C86}" type="datetimeFigureOut">
              <a:rPr lang="en-GB" smtClean="0"/>
              <a:t>06/08/2020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CB982A9-C905-4570-AC7D-8C9708B3DD42}" type="slidenum">
              <a:rPr lang="en-GB" smtClean="0"/>
              <a:t>‹#›</a:t>
            </a:fld>
            <a:endParaRPr lang="en-GB"/>
          </a:p>
        </p:txBody>
      </p:sp>
    </p:spTree>
    <p:extLst>
      <p:ext uri="{BB962C8B-B14F-4D97-AF65-F5344CB8AC3E}">
        <p14:creationId xmlns:p14="http://schemas.microsoft.com/office/powerpoint/2010/main" val="8267768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55C874D-E083-4CE0-A06D-C03018C84C86}" type="datetimeFigureOut">
              <a:rPr lang="en-GB" smtClean="0"/>
              <a:t>06/08/2020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CB982A9-C905-4570-AC7D-8C9708B3DD42}" type="slidenum">
              <a:rPr lang="en-GB" smtClean="0"/>
              <a:t>‹#›</a:t>
            </a:fld>
            <a:endParaRPr lang="en-GB"/>
          </a:p>
        </p:txBody>
      </p:sp>
    </p:spTree>
    <p:extLst>
      <p:ext uri="{BB962C8B-B14F-4D97-AF65-F5344CB8AC3E}">
        <p14:creationId xmlns:p14="http://schemas.microsoft.com/office/powerpoint/2010/main" val="19435008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55C874D-E083-4CE0-A06D-C03018C84C86}" type="datetimeFigureOut">
              <a:rPr lang="en-GB" smtClean="0"/>
              <a:t>06/08/2020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CB982A9-C905-4570-AC7D-8C9708B3DD42}" type="slidenum">
              <a:rPr lang="en-GB" smtClean="0"/>
              <a:t>‹#›</a:t>
            </a:fld>
            <a:endParaRPr lang="en-GB"/>
          </a:p>
        </p:txBody>
      </p:sp>
    </p:spTree>
    <p:extLst>
      <p:ext uri="{BB962C8B-B14F-4D97-AF65-F5344CB8AC3E}">
        <p14:creationId xmlns:p14="http://schemas.microsoft.com/office/powerpoint/2010/main" val="541611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755C874D-E083-4CE0-A06D-C03018C84C86}" type="datetimeFigureOut">
              <a:rPr lang="en-GB" smtClean="0"/>
              <a:t>06/08/2020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CB982A9-C905-4570-AC7D-8C9708B3DD42}" type="slidenum">
              <a:rPr lang="en-GB" smtClean="0"/>
              <a:t>‹#›</a:t>
            </a:fld>
            <a:endParaRPr lang="en-GB"/>
          </a:p>
        </p:txBody>
      </p:sp>
    </p:spTree>
    <p:extLst>
      <p:ext uri="{BB962C8B-B14F-4D97-AF65-F5344CB8AC3E}">
        <p14:creationId xmlns:p14="http://schemas.microsoft.com/office/powerpoint/2010/main" val="542066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755C874D-E083-4CE0-A06D-C03018C84C86}" type="datetimeFigureOut">
              <a:rPr lang="en-GB" smtClean="0"/>
              <a:t>06/08/2020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CB982A9-C905-4570-AC7D-8C9708B3DD42}" type="slidenum">
              <a:rPr lang="en-GB" smtClean="0"/>
              <a:t>‹#›</a:t>
            </a:fld>
            <a:endParaRPr lang="en-GB"/>
          </a:p>
        </p:txBody>
      </p:sp>
    </p:spTree>
    <p:extLst>
      <p:ext uri="{BB962C8B-B14F-4D97-AF65-F5344CB8AC3E}">
        <p14:creationId xmlns:p14="http://schemas.microsoft.com/office/powerpoint/2010/main" val="792201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755C874D-E083-4CE0-A06D-C03018C84C86}" type="datetimeFigureOut">
              <a:rPr lang="en-GB" smtClean="0"/>
              <a:t>06/08/2020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CB982A9-C905-4570-AC7D-8C9708B3DD42}" type="slidenum">
              <a:rPr lang="en-GB" smtClean="0"/>
              <a:t>‹#›</a:t>
            </a:fld>
            <a:endParaRPr lang="en-GB"/>
          </a:p>
        </p:txBody>
      </p:sp>
    </p:spTree>
    <p:extLst>
      <p:ext uri="{BB962C8B-B14F-4D97-AF65-F5344CB8AC3E}">
        <p14:creationId xmlns:p14="http://schemas.microsoft.com/office/powerpoint/2010/main" val="2913105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5C874D-E083-4CE0-A06D-C03018C84C86}" type="datetimeFigureOut">
              <a:rPr lang="en-GB" smtClean="0"/>
              <a:t>06/08/2020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CB982A9-C905-4570-AC7D-8C9708B3DD42}" type="slidenum">
              <a:rPr lang="en-GB" smtClean="0"/>
              <a:t>‹#›</a:t>
            </a:fld>
            <a:endParaRPr lang="en-GB"/>
          </a:p>
        </p:txBody>
      </p:sp>
    </p:spTree>
    <p:extLst>
      <p:ext uri="{BB962C8B-B14F-4D97-AF65-F5344CB8AC3E}">
        <p14:creationId xmlns:p14="http://schemas.microsoft.com/office/powerpoint/2010/main" val="13261361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55C874D-E083-4CE0-A06D-C03018C84C86}" type="datetimeFigureOut">
              <a:rPr lang="en-GB" smtClean="0"/>
              <a:t>06/08/2020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CB982A9-C905-4570-AC7D-8C9708B3DD42}" type="slidenum">
              <a:rPr lang="en-GB" smtClean="0"/>
              <a:t>‹#›</a:t>
            </a:fld>
            <a:endParaRPr lang="en-GB"/>
          </a:p>
        </p:txBody>
      </p:sp>
    </p:spTree>
    <p:extLst>
      <p:ext uri="{BB962C8B-B14F-4D97-AF65-F5344CB8AC3E}">
        <p14:creationId xmlns:p14="http://schemas.microsoft.com/office/powerpoint/2010/main" val="1117057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55C874D-E083-4CE0-A06D-C03018C84C86}" type="datetimeFigureOut">
              <a:rPr lang="en-GB" smtClean="0"/>
              <a:t>06/08/2020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CB982A9-C905-4570-AC7D-8C9708B3DD42}" type="slidenum">
              <a:rPr lang="en-GB" smtClean="0"/>
              <a:t>‹#›</a:t>
            </a:fld>
            <a:endParaRPr lang="en-GB"/>
          </a:p>
        </p:txBody>
      </p:sp>
    </p:spTree>
    <p:extLst>
      <p:ext uri="{BB962C8B-B14F-4D97-AF65-F5344CB8AC3E}">
        <p14:creationId xmlns:p14="http://schemas.microsoft.com/office/powerpoint/2010/main" val="16506802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5C874D-E083-4CE0-A06D-C03018C84C86}" type="datetimeFigureOut">
              <a:rPr lang="en-GB" smtClean="0"/>
              <a:t>06/08/2020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B982A9-C905-4570-AC7D-8C9708B3DD42}" type="slidenum">
              <a:rPr lang="en-GB" smtClean="0"/>
              <a:t>‹#›</a:t>
            </a:fld>
            <a:endParaRPr lang="en-GB"/>
          </a:p>
        </p:txBody>
      </p:sp>
    </p:spTree>
    <p:extLst>
      <p:ext uri="{BB962C8B-B14F-4D97-AF65-F5344CB8AC3E}">
        <p14:creationId xmlns:p14="http://schemas.microsoft.com/office/powerpoint/2010/main" val="4597641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6.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Magic Bag</a:t>
            </a:r>
          </a:p>
        </p:txBody>
      </p:sp>
      <p:sp>
        <p:nvSpPr>
          <p:cNvPr id="3" name="Subtitle 2"/>
          <p:cNvSpPr>
            <a:spLocks noGrp="1"/>
          </p:cNvSpPr>
          <p:nvPr>
            <p:ph type="subTitle" idx="1"/>
          </p:nvPr>
        </p:nvSpPr>
        <p:spPr/>
        <p:txBody>
          <a:bodyPr/>
          <a:lstStyle/>
          <a:p>
            <a:r>
              <a:rPr lang="en-GB" dirty="0"/>
              <a:t>Source: http://nrich.maths.org/7061</a:t>
            </a:r>
          </a:p>
        </p:txBody>
      </p:sp>
    </p:spTree>
    <p:extLst>
      <p:ext uri="{BB962C8B-B14F-4D97-AF65-F5344CB8AC3E}">
        <p14:creationId xmlns:p14="http://schemas.microsoft.com/office/powerpoint/2010/main" val="27580235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3" name="Group 52"/>
          <p:cNvGrpSpPr/>
          <p:nvPr/>
        </p:nvGrpSpPr>
        <p:grpSpPr>
          <a:xfrm>
            <a:off x="1763688" y="1700808"/>
            <a:ext cx="2376264" cy="2376264"/>
            <a:chOff x="1763688" y="1700808"/>
            <a:chExt cx="2376264" cy="2376264"/>
          </a:xfrm>
        </p:grpSpPr>
        <p:sp>
          <p:nvSpPr>
            <p:cNvPr id="4" name="Oval 3"/>
            <p:cNvSpPr/>
            <p:nvPr/>
          </p:nvSpPr>
          <p:spPr>
            <a:xfrm>
              <a:off x="1763688" y="17008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p:cNvSpPr/>
            <p:nvPr/>
          </p:nvSpPr>
          <p:spPr>
            <a:xfrm>
              <a:off x="1763688" y="20608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p:cNvSpPr/>
            <p:nvPr/>
          </p:nvSpPr>
          <p:spPr>
            <a:xfrm>
              <a:off x="2123728" y="20608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p:cNvSpPr/>
            <p:nvPr/>
          </p:nvSpPr>
          <p:spPr>
            <a:xfrm>
              <a:off x="1763688" y="242088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p:cNvSpPr/>
            <p:nvPr/>
          </p:nvSpPr>
          <p:spPr>
            <a:xfrm>
              <a:off x="2123728" y="242088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p:nvSpPr>
          <p:spPr>
            <a:xfrm>
              <a:off x="2483768" y="242088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p:cNvSpPr/>
            <p:nvPr/>
          </p:nvSpPr>
          <p:spPr>
            <a:xfrm>
              <a:off x="1763688" y="278092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Oval 25"/>
            <p:cNvSpPr/>
            <p:nvPr/>
          </p:nvSpPr>
          <p:spPr>
            <a:xfrm>
              <a:off x="2123728" y="278092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p:cNvSpPr/>
            <p:nvPr/>
          </p:nvSpPr>
          <p:spPr>
            <a:xfrm>
              <a:off x="1763688" y="314096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p:cNvSpPr/>
            <p:nvPr/>
          </p:nvSpPr>
          <p:spPr>
            <a:xfrm>
              <a:off x="2123728" y="314096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p:cNvSpPr/>
            <p:nvPr/>
          </p:nvSpPr>
          <p:spPr>
            <a:xfrm>
              <a:off x="2483768" y="278092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p:cNvSpPr/>
            <p:nvPr/>
          </p:nvSpPr>
          <p:spPr>
            <a:xfrm>
              <a:off x="2843808" y="278092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p:cNvSpPr/>
            <p:nvPr/>
          </p:nvSpPr>
          <p:spPr>
            <a:xfrm>
              <a:off x="2483768" y="314096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p:cNvSpPr/>
            <p:nvPr/>
          </p:nvSpPr>
          <p:spPr>
            <a:xfrm>
              <a:off x="2843808" y="314096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l 32"/>
            <p:cNvSpPr/>
            <p:nvPr/>
          </p:nvSpPr>
          <p:spPr>
            <a:xfrm>
              <a:off x="1763688" y="35010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p:cNvSpPr/>
            <p:nvPr/>
          </p:nvSpPr>
          <p:spPr>
            <a:xfrm>
              <a:off x="2123728" y="35010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val 34"/>
            <p:cNvSpPr/>
            <p:nvPr/>
          </p:nvSpPr>
          <p:spPr>
            <a:xfrm>
              <a:off x="176368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35"/>
            <p:cNvSpPr/>
            <p:nvPr/>
          </p:nvSpPr>
          <p:spPr>
            <a:xfrm>
              <a:off x="212372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p:cNvSpPr/>
            <p:nvPr/>
          </p:nvSpPr>
          <p:spPr>
            <a:xfrm>
              <a:off x="2483768" y="35010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Oval 37"/>
            <p:cNvSpPr/>
            <p:nvPr/>
          </p:nvSpPr>
          <p:spPr>
            <a:xfrm>
              <a:off x="2843808" y="35010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Oval 38"/>
            <p:cNvSpPr/>
            <p:nvPr/>
          </p:nvSpPr>
          <p:spPr>
            <a:xfrm>
              <a:off x="248376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39"/>
            <p:cNvSpPr/>
            <p:nvPr/>
          </p:nvSpPr>
          <p:spPr>
            <a:xfrm>
              <a:off x="284380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Oval 42"/>
            <p:cNvSpPr/>
            <p:nvPr/>
          </p:nvSpPr>
          <p:spPr>
            <a:xfrm>
              <a:off x="3203848" y="314096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Oval 46"/>
            <p:cNvSpPr/>
            <p:nvPr/>
          </p:nvSpPr>
          <p:spPr>
            <a:xfrm>
              <a:off x="3203848" y="35010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Oval 47"/>
            <p:cNvSpPr/>
            <p:nvPr/>
          </p:nvSpPr>
          <p:spPr>
            <a:xfrm>
              <a:off x="3563888" y="35010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Oval 48"/>
            <p:cNvSpPr/>
            <p:nvPr/>
          </p:nvSpPr>
          <p:spPr>
            <a:xfrm>
              <a:off x="320384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0" name="Oval 49"/>
            <p:cNvSpPr/>
            <p:nvPr/>
          </p:nvSpPr>
          <p:spPr>
            <a:xfrm>
              <a:off x="356388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 name="Oval 51"/>
            <p:cNvSpPr/>
            <p:nvPr/>
          </p:nvSpPr>
          <p:spPr>
            <a:xfrm>
              <a:off x="392392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83" name="Group 82"/>
          <p:cNvGrpSpPr/>
          <p:nvPr/>
        </p:nvGrpSpPr>
        <p:grpSpPr>
          <a:xfrm>
            <a:off x="4644008" y="2060848"/>
            <a:ext cx="2016224" cy="2016224"/>
            <a:chOff x="4644008" y="2060848"/>
            <a:chExt cx="2016224" cy="2016224"/>
          </a:xfrm>
          <a:solidFill>
            <a:schemeClr val="bg1"/>
          </a:solidFill>
        </p:grpSpPr>
        <p:sp>
          <p:nvSpPr>
            <p:cNvPr id="56" name="Oval 55"/>
            <p:cNvSpPr/>
            <p:nvPr/>
          </p:nvSpPr>
          <p:spPr>
            <a:xfrm>
              <a:off x="4644008" y="206084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 name="Oval 57"/>
            <p:cNvSpPr/>
            <p:nvPr/>
          </p:nvSpPr>
          <p:spPr>
            <a:xfrm>
              <a:off x="4644008" y="242088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Oval 58"/>
            <p:cNvSpPr/>
            <p:nvPr/>
          </p:nvSpPr>
          <p:spPr>
            <a:xfrm>
              <a:off x="5004048" y="242088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1" name="Oval 60"/>
            <p:cNvSpPr/>
            <p:nvPr/>
          </p:nvSpPr>
          <p:spPr>
            <a:xfrm>
              <a:off x="4644008" y="278092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 name="Oval 61"/>
            <p:cNvSpPr/>
            <p:nvPr/>
          </p:nvSpPr>
          <p:spPr>
            <a:xfrm>
              <a:off x="5004048" y="278092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 name="Oval 62"/>
            <p:cNvSpPr/>
            <p:nvPr/>
          </p:nvSpPr>
          <p:spPr>
            <a:xfrm>
              <a:off x="4644008" y="314096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4" name="Oval 63"/>
            <p:cNvSpPr/>
            <p:nvPr/>
          </p:nvSpPr>
          <p:spPr>
            <a:xfrm>
              <a:off x="5004048" y="314096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5" name="Oval 64"/>
            <p:cNvSpPr/>
            <p:nvPr/>
          </p:nvSpPr>
          <p:spPr>
            <a:xfrm>
              <a:off x="5364088" y="278092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7" name="Oval 66"/>
            <p:cNvSpPr/>
            <p:nvPr/>
          </p:nvSpPr>
          <p:spPr>
            <a:xfrm>
              <a:off x="5364088" y="314096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Oval 67"/>
            <p:cNvSpPr/>
            <p:nvPr/>
          </p:nvSpPr>
          <p:spPr>
            <a:xfrm>
              <a:off x="5724128" y="314096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9" name="Oval 68"/>
            <p:cNvSpPr/>
            <p:nvPr/>
          </p:nvSpPr>
          <p:spPr>
            <a:xfrm>
              <a:off x="4644008" y="350100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0" name="Oval 69"/>
            <p:cNvSpPr/>
            <p:nvPr/>
          </p:nvSpPr>
          <p:spPr>
            <a:xfrm>
              <a:off x="5004048" y="350100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1" name="Oval 70"/>
            <p:cNvSpPr/>
            <p:nvPr/>
          </p:nvSpPr>
          <p:spPr>
            <a:xfrm>
              <a:off x="4644008" y="386104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2" name="Oval 71"/>
            <p:cNvSpPr/>
            <p:nvPr/>
          </p:nvSpPr>
          <p:spPr>
            <a:xfrm>
              <a:off x="5004048" y="386104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3" name="Oval 72"/>
            <p:cNvSpPr/>
            <p:nvPr/>
          </p:nvSpPr>
          <p:spPr>
            <a:xfrm>
              <a:off x="5364088" y="350100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4" name="Oval 73"/>
            <p:cNvSpPr/>
            <p:nvPr/>
          </p:nvSpPr>
          <p:spPr>
            <a:xfrm>
              <a:off x="5724128" y="350100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5" name="Oval 74"/>
            <p:cNvSpPr/>
            <p:nvPr/>
          </p:nvSpPr>
          <p:spPr>
            <a:xfrm>
              <a:off x="5364088" y="386104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6" name="Oval 75"/>
            <p:cNvSpPr/>
            <p:nvPr/>
          </p:nvSpPr>
          <p:spPr>
            <a:xfrm>
              <a:off x="5724128" y="386104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8" name="Oval 77"/>
            <p:cNvSpPr/>
            <p:nvPr/>
          </p:nvSpPr>
          <p:spPr>
            <a:xfrm>
              <a:off x="6084168" y="350100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0" name="Oval 79"/>
            <p:cNvSpPr/>
            <p:nvPr/>
          </p:nvSpPr>
          <p:spPr>
            <a:xfrm>
              <a:off x="6084168" y="386104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1" name="Oval 80"/>
            <p:cNvSpPr/>
            <p:nvPr/>
          </p:nvSpPr>
          <p:spPr>
            <a:xfrm>
              <a:off x="6444208" y="386104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4" name="TextBox 53"/>
          <p:cNvSpPr txBox="1"/>
          <p:nvPr/>
        </p:nvSpPr>
        <p:spPr>
          <a:xfrm>
            <a:off x="1692338" y="491315"/>
            <a:ext cx="6777817" cy="523220"/>
          </a:xfrm>
          <a:prstGeom prst="rect">
            <a:avLst/>
          </a:prstGeom>
          <a:noFill/>
        </p:spPr>
        <p:txBody>
          <a:bodyPr wrap="none" rtlCol="0">
            <a:spAutoFit/>
          </a:bodyPr>
          <a:lstStyle/>
          <a:p>
            <a:r>
              <a:rPr lang="en-GB" sz="2800" dirty="0">
                <a:latin typeface="Comic Sans MS" panose="030F0702030302020204" pitchFamily="66" charset="0"/>
              </a:rPr>
              <a:t>Adding consecutive triangular numbers</a:t>
            </a:r>
          </a:p>
        </p:txBody>
      </p:sp>
      <p:grpSp>
        <p:nvGrpSpPr>
          <p:cNvPr id="55" name="Group 54"/>
          <p:cNvGrpSpPr/>
          <p:nvPr/>
        </p:nvGrpSpPr>
        <p:grpSpPr>
          <a:xfrm>
            <a:off x="1871700" y="4365104"/>
            <a:ext cx="2160240" cy="374203"/>
            <a:chOff x="1871700" y="4365104"/>
            <a:chExt cx="2160240" cy="374203"/>
          </a:xfrm>
        </p:grpSpPr>
        <p:cxnSp>
          <p:nvCxnSpPr>
            <p:cNvPr id="57" name="Straight Arrow Connector 56"/>
            <p:cNvCxnSpPr/>
            <p:nvPr/>
          </p:nvCxnSpPr>
          <p:spPr>
            <a:xfrm>
              <a:off x="1871700" y="4365104"/>
              <a:ext cx="2160240" cy="0"/>
            </a:xfrm>
            <a:prstGeom prst="straightConnector1">
              <a:avLst/>
            </a:prstGeom>
            <a:ln w="19050">
              <a:headEnd type="arrow"/>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60" name="TextBox 59"/>
                <p:cNvSpPr txBox="1"/>
                <p:nvPr/>
              </p:nvSpPr>
              <p:spPr>
                <a:xfrm>
                  <a:off x="2843808" y="4369975"/>
                  <a:ext cx="374590"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a:rPr>
                          <m:t>𝑛</m:t>
                        </m:r>
                      </m:oMath>
                    </m:oMathPara>
                  </a14:m>
                  <a:endParaRPr lang="en-GB" dirty="0"/>
                </a:p>
              </p:txBody>
            </p:sp>
          </mc:Choice>
          <mc:Fallback xmlns="">
            <p:sp>
              <p:nvSpPr>
                <p:cNvPr id="60" name="TextBox 59"/>
                <p:cNvSpPr txBox="1">
                  <a:spLocks noRot="1" noChangeAspect="1" noMove="1" noResize="1" noEditPoints="1" noAdjustHandles="1" noChangeArrowheads="1" noChangeShapeType="1" noTextEdit="1"/>
                </p:cNvSpPr>
                <p:nvPr/>
              </p:nvSpPr>
              <p:spPr>
                <a:xfrm>
                  <a:off x="2843808" y="4369975"/>
                  <a:ext cx="374590" cy="369332"/>
                </a:xfrm>
                <a:prstGeom prst="rect">
                  <a:avLst/>
                </a:prstGeom>
                <a:blipFill rotWithShape="1">
                  <a:blip r:embed="rId2"/>
                  <a:stretch>
                    <a:fillRect/>
                  </a:stretch>
                </a:blipFill>
              </p:spPr>
              <p:txBody>
                <a:bodyPr/>
                <a:lstStyle/>
                <a:p>
                  <a:r>
                    <a:rPr lang="en-GB">
                      <a:noFill/>
                    </a:rPr>
                    <a:t> </a:t>
                  </a:r>
                </a:p>
              </p:txBody>
            </p:sp>
          </mc:Fallback>
        </mc:AlternateContent>
      </p:grpSp>
    </p:spTree>
    <p:extLst>
      <p:ext uri="{BB962C8B-B14F-4D97-AF65-F5344CB8AC3E}">
        <p14:creationId xmlns:p14="http://schemas.microsoft.com/office/powerpoint/2010/main" val="27284497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3" name="Group 52"/>
          <p:cNvGrpSpPr/>
          <p:nvPr/>
        </p:nvGrpSpPr>
        <p:grpSpPr>
          <a:xfrm>
            <a:off x="1763688" y="1700808"/>
            <a:ext cx="2376264" cy="2376264"/>
            <a:chOff x="1763688" y="1700808"/>
            <a:chExt cx="2376264" cy="2376264"/>
          </a:xfrm>
        </p:grpSpPr>
        <p:sp>
          <p:nvSpPr>
            <p:cNvPr id="4" name="Oval 3"/>
            <p:cNvSpPr/>
            <p:nvPr/>
          </p:nvSpPr>
          <p:spPr>
            <a:xfrm>
              <a:off x="1763688" y="17008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p:cNvSpPr/>
            <p:nvPr/>
          </p:nvSpPr>
          <p:spPr>
            <a:xfrm>
              <a:off x="1763688" y="20608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p:cNvSpPr/>
            <p:nvPr/>
          </p:nvSpPr>
          <p:spPr>
            <a:xfrm>
              <a:off x="2123728" y="20608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p:cNvSpPr/>
            <p:nvPr/>
          </p:nvSpPr>
          <p:spPr>
            <a:xfrm>
              <a:off x="1763688" y="242088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p:cNvSpPr/>
            <p:nvPr/>
          </p:nvSpPr>
          <p:spPr>
            <a:xfrm>
              <a:off x="2123728" y="242088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p:nvSpPr>
          <p:spPr>
            <a:xfrm>
              <a:off x="2483768" y="242088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p:cNvSpPr/>
            <p:nvPr/>
          </p:nvSpPr>
          <p:spPr>
            <a:xfrm>
              <a:off x="1763688" y="278092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Oval 25"/>
            <p:cNvSpPr/>
            <p:nvPr/>
          </p:nvSpPr>
          <p:spPr>
            <a:xfrm>
              <a:off x="2123728" y="278092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p:cNvSpPr/>
            <p:nvPr/>
          </p:nvSpPr>
          <p:spPr>
            <a:xfrm>
              <a:off x="1763688" y="314096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p:cNvSpPr/>
            <p:nvPr/>
          </p:nvSpPr>
          <p:spPr>
            <a:xfrm>
              <a:off x="2123728" y="314096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p:cNvSpPr/>
            <p:nvPr/>
          </p:nvSpPr>
          <p:spPr>
            <a:xfrm>
              <a:off x="2483768" y="278092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p:cNvSpPr/>
            <p:nvPr/>
          </p:nvSpPr>
          <p:spPr>
            <a:xfrm>
              <a:off x="2843808" y="278092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p:cNvSpPr/>
            <p:nvPr/>
          </p:nvSpPr>
          <p:spPr>
            <a:xfrm>
              <a:off x="2483768" y="314096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p:cNvSpPr/>
            <p:nvPr/>
          </p:nvSpPr>
          <p:spPr>
            <a:xfrm>
              <a:off x="2843808" y="314096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l 32"/>
            <p:cNvSpPr/>
            <p:nvPr/>
          </p:nvSpPr>
          <p:spPr>
            <a:xfrm>
              <a:off x="1763688" y="35010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p:cNvSpPr/>
            <p:nvPr/>
          </p:nvSpPr>
          <p:spPr>
            <a:xfrm>
              <a:off x="2123728" y="35010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val 34"/>
            <p:cNvSpPr/>
            <p:nvPr/>
          </p:nvSpPr>
          <p:spPr>
            <a:xfrm>
              <a:off x="176368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35"/>
            <p:cNvSpPr/>
            <p:nvPr/>
          </p:nvSpPr>
          <p:spPr>
            <a:xfrm>
              <a:off x="212372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p:cNvSpPr/>
            <p:nvPr/>
          </p:nvSpPr>
          <p:spPr>
            <a:xfrm>
              <a:off x="2483768" y="35010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Oval 37"/>
            <p:cNvSpPr/>
            <p:nvPr/>
          </p:nvSpPr>
          <p:spPr>
            <a:xfrm>
              <a:off x="2843808" y="35010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Oval 38"/>
            <p:cNvSpPr/>
            <p:nvPr/>
          </p:nvSpPr>
          <p:spPr>
            <a:xfrm>
              <a:off x="248376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39"/>
            <p:cNvSpPr/>
            <p:nvPr/>
          </p:nvSpPr>
          <p:spPr>
            <a:xfrm>
              <a:off x="284380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Oval 42"/>
            <p:cNvSpPr/>
            <p:nvPr/>
          </p:nvSpPr>
          <p:spPr>
            <a:xfrm>
              <a:off x="3203848" y="314096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Oval 46"/>
            <p:cNvSpPr/>
            <p:nvPr/>
          </p:nvSpPr>
          <p:spPr>
            <a:xfrm>
              <a:off x="3203848" y="35010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Oval 47"/>
            <p:cNvSpPr/>
            <p:nvPr/>
          </p:nvSpPr>
          <p:spPr>
            <a:xfrm>
              <a:off x="3563888" y="35010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Oval 48"/>
            <p:cNvSpPr/>
            <p:nvPr/>
          </p:nvSpPr>
          <p:spPr>
            <a:xfrm>
              <a:off x="320384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0" name="Oval 49"/>
            <p:cNvSpPr/>
            <p:nvPr/>
          </p:nvSpPr>
          <p:spPr>
            <a:xfrm>
              <a:off x="356388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 name="Oval 51"/>
            <p:cNvSpPr/>
            <p:nvPr/>
          </p:nvSpPr>
          <p:spPr>
            <a:xfrm>
              <a:off x="392392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83" name="Group 82"/>
          <p:cNvGrpSpPr/>
          <p:nvPr/>
        </p:nvGrpSpPr>
        <p:grpSpPr>
          <a:xfrm>
            <a:off x="4644008" y="2060848"/>
            <a:ext cx="2016224" cy="2016224"/>
            <a:chOff x="4644008" y="2060848"/>
            <a:chExt cx="2016224" cy="2016224"/>
          </a:xfrm>
          <a:solidFill>
            <a:srgbClr val="FFFF00"/>
          </a:solidFill>
        </p:grpSpPr>
        <p:sp>
          <p:nvSpPr>
            <p:cNvPr id="56" name="Oval 55"/>
            <p:cNvSpPr/>
            <p:nvPr/>
          </p:nvSpPr>
          <p:spPr>
            <a:xfrm>
              <a:off x="4644008" y="206084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 name="Oval 57"/>
            <p:cNvSpPr/>
            <p:nvPr/>
          </p:nvSpPr>
          <p:spPr>
            <a:xfrm>
              <a:off x="4644008" y="242088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Oval 58"/>
            <p:cNvSpPr/>
            <p:nvPr/>
          </p:nvSpPr>
          <p:spPr>
            <a:xfrm>
              <a:off x="5004048" y="242088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1" name="Oval 60"/>
            <p:cNvSpPr/>
            <p:nvPr/>
          </p:nvSpPr>
          <p:spPr>
            <a:xfrm>
              <a:off x="4644008" y="278092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 name="Oval 61"/>
            <p:cNvSpPr/>
            <p:nvPr/>
          </p:nvSpPr>
          <p:spPr>
            <a:xfrm>
              <a:off x="5004048" y="278092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 name="Oval 62"/>
            <p:cNvSpPr/>
            <p:nvPr/>
          </p:nvSpPr>
          <p:spPr>
            <a:xfrm>
              <a:off x="4644008" y="314096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4" name="Oval 63"/>
            <p:cNvSpPr/>
            <p:nvPr/>
          </p:nvSpPr>
          <p:spPr>
            <a:xfrm>
              <a:off x="5004048" y="314096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5" name="Oval 64"/>
            <p:cNvSpPr/>
            <p:nvPr/>
          </p:nvSpPr>
          <p:spPr>
            <a:xfrm>
              <a:off x="5364088" y="278092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7" name="Oval 66"/>
            <p:cNvSpPr/>
            <p:nvPr/>
          </p:nvSpPr>
          <p:spPr>
            <a:xfrm>
              <a:off x="5364088" y="314096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Oval 67"/>
            <p:cNvSpPr/>
            <p:nvPr/>
          </p:nvSpPr>
          <p:spPr>
            <a:xfrm>
              <a:off x="5724128" y="314096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9" name="Oval 68"/>
            <p:cNvSpPr/>
            <p:nvPr/>
          </p:nvSpPr>
          <p:spPr>
            <a:xfrm>
              <a:off x="4644008" y="350100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0" name="Oval 69"/>
            <p:cNvSpPr/>
            <p:nvPr/>
          </p:nvSpPr>
          <p:spPr>
            <a:xfrm>
              <a:off x="5004048" y="350100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1" name="Oval 70"/>
            <p:cNvSpPr/>
            <p:nvPr/>
          </p:nvSpPr>
          <p:spPr>
            <a:xfrm>
              <a:off x="4644008" y="386104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2" name="Oval 71"/>
            <p:cNvSpPr/>
            <p:nvPr/>
          </p:nvSpPr>
          <p:spPr>
            <a:xfrm>
              <a:off x="5004048" y="386104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3" name="Oval 72"/>
            <p:cNvSpPr/>
            <p:nvPr/>
          </p:nvSpPr>
          <p:spPr>
            <a:xfrm>
              <a:off x="5364088" y="350100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4" name="Oval 73"/>
            <p:cNvSpPr/>
            <p:nvPr/>
          </p:nvSpPr>
          <p:spPr>
            <a:xfrm>
              <a:off x="5724128" y="350100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5" name="Oval 74"/>
            <p:cNvSpPr/>
            <p:nvPr/>
          </p:nvSpPr>
          <p:spPr>
            <a:xfrm>
              <a:off x="5364088" y="386104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6" name="Oval 75"/>
            <p:cNvSpPr/>
            <p:nvPr/>
          </p:nvSpPr>
          <p:spPr>
            <a:xfrm>
              <a:off x="5724128" y="386104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8" name="Oval 77"/>
            <p:cNvSpPr/>
            <p:nvPr/>
          </p:nvSpPr>
          <p:spPr>
            <a:xfrm>
              <a:off x="6084168" y="350100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0" name="Oval 79"/>
            <p:cNvSpPr/>
            <p:nvPr/>
          </p:nvSpPr>
          <p:spPr>
            <a:xfrm>
              <a:off x="6084168" y="386104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1" name="Oval 80"/>
            <p:cNvSpPr/>
            <p:nvPr/>
          </p:nvSpPr>
          <p:spPr>
            <a:xfrm>
              <a:off x="6444208" y="386104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4" name="TextBox 53"/>
          <p:cNvSpPr txBox="1"/>
          <p:nvPr/>
        </p:nvSpPr>
        <p:spPr>
          <a:xfrm>
            <a:off x="1692338" y="491315"/>
            <a:ext cx="6777817" cy="523220"/>
          </a:xfrm>
          <a:prstGeom prst="rect">
            <a:avLst/>
          </a:prstGeom>
          <a:noFill/>
        </p:spPr>
        <p:txBody>
          <a:bodyPr wrap="none" rtlCol="0">
            <a:spAutoFit/>
          </a:bodyPr>
          <a:lstStyle/>
          <a:p>
            <a:r>
              <a:rPr lang="en-GB" sz="2800" dirty="0">
                <a:latin typeface="Comic Sans MS" panose="030F0702030302020204" pitchFamily="66" charset="0"/>
              </a:rPr>
              <a:t>Adding consecutive triangular numbers</a:t>
            </a:r>
          </a:p>
        </p:txBody>
      </p:sp>
      <p:grpSp>
        <p:nvGrpSpPr>
          <p:cNvPr id="55" name="Group 54"/>
          <p:cNvGrpSpPr/>
          <p:nvPr/>
        </p:nvGrpSpPr>
        <p:grpSpPr>
          <a:xfrm>
            <a:off x="1871700" y="4365104"/>
            <a:ext cx="2160240" cy="374203"/>
            <a:chOff x="1871700" y="4365104"/>
            <a:chExt cx="2160240" cy="374203"/>
          </a:xfrm>
        </p:grpSpPr>
        <p:cxnSp>
          <p:nvCxnSpPr>
            <p:cNvPr id="57" name="Straight Arrow Connector 56"/>
            <p:cNvCxnSpPr/>
            <p:nvPr/>
          </p:nvCxnSpPr>
          <p:spPr>
            <a:xfrm>
              <a:off x="1871700" y="4365104"/>
              <a:ext cx="2160240" cy="0"/>
            </a:xfrm>
            <a:prstGeom prst="straightConnector1">
              <a:avLst/>
            </a:prstGeom>
            <a:ln w="19050">
              <a:headEnd type="arrow"/>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60" name="TextBox 59"/>
                <p:cNvSpPr txBox="1"/>
                <p:nvPr/>
              </p:nvSpPr>
              <p:spPr>
                <a:xfrm>
                  <a:off x="2843808" y="4369975"/>
                  <a:ext cx="374590"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a:rPr>
                          <m:t>𝑛</m:t>
                        </m:r>
                      </m:oMath>
                    </m:oMathPara>
                  </a14:m>
                  <a:endParaRPr lang="en-GB" dirty="0"/>
                </a:p>
              </p:txBody>
            </p:sp>
          </mc:Choice>
          <mc:Fallback xmlns="">
            <p:sp>
              <p:nvSpPr>
                <p:cNvPr id="60" name="TextBox 59"/>
                <p:cNvSpPr txBox="1">
                  <a:spLocks noRot="1" noChangeAspect="1" noMove="1" noResize="1" noEditPoints="1" noAdjustHandles="1" noChangeArrowheads="1" noChangeShapeType="1" noTextEdit="1"/>
                </p:cNvSpPr>
                <p:nvPr/>
              </p:nvSpPr>
              <p:spPr>
                <a:xfrm>
                  <a:off x="2843808" y="4369975"/>
                  <a:ext cx="374590" cy="369332"/>
                </a:xfrm>
                <a:prstGeom prst="rect">
                  <a:avLst/>
                </a:prstGeom>
                <a:blipFill rotWithShape="1">
                  <a:blip r:embed="rId2"/>
                  <a:stretch>
                    <a:fillRect/>
                  </a:stretch>
                </a:blipFill>
              </p:spPr>
              <p:txBody>
                <a:bodyPr/>
                <a:lstStyle/>
                <a:p>
                  <a:r>
                    <a:rPr lang="en-GB">
                      <a:noFill/>
                    </a:rPr>
                    <a:t> </a:t>
                  </a:r>
                </a:p>
              </p:txBody>
            </p:sp>
          </mc:Fallback>
        </mc:AlternateContent>
      </p:grpSp>
    </p:spTree>
    <p:extLst>
      <p:ext uri="{BB962C8B-B14F-4D97-AF65-F5344CB8AC3E}">
        <p14:creationId xmlns:p14="http://schemas.microsoft.com/office/powerpoint/2010/main" val="14988960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10800000">
                                      <p:cBhvr>
                                        <p:cTn id="6" dur="3000" fill="hold"/>
                                        <p:tgtEl>
                                          <p:spTgt spid="83"/>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3" name="Group 52"/>
          <p:cNvGrpSpPr/>
          <p:nvPr/>
        </p:nvGrpSpPr>
        <p:grpSpPr>
          <a:xfrm>
            <a:off x="1763688" y="1700808"/>
            <a:ext cx="2376264" cy="2376264"/>
            <a:chOff x="1763688" y="1700808"/>
            <a:chExt cx="2376264" cy="2376264"/>
          </a:xfrm>
        </p:grpSpPr>
        <p:sp>
          <p:nvSpPr>
            <p:cNvPr id="4" name="Oval 3"/>
            <p:cNvSpPr/>
            <p:nvPr/>
          </p:nvSpPr>
          <p:spPr>
            <a:xfrm>
              <a:off x="1763688" y="17008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p:cNvSpPr/>
            <p:nvPr/>
          </p:nvSpPr>
          <p:spPr>
            <a:xfrm>
              <a:off x="1763688" y="20608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p:cNvSpPr/>
            <p:nvPr/>
          </p:nvSpPr>
          <p:spPr>
            <a:xfrm>
              <a:off x="2123728" y="20608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p:cNvSpPr/>
            <p:nvPr/>
          </p:nvSpPr>
          <p:spPr>
            <a:xfrm>
              <a:off x="1763688" y="242088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p:cNvSpPr/>
            <p:nvPr/>
          </p:nvSpPr>
          <p:spPr>
            <a:xfrm>
              <a:off x="2123728" y="242088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p:nvSpPr>
          <p:spPr>
            <a:xfrm>
              <a:off x="2483768" y="242088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p:cNvSpPr/>
            <p:nvPr/>
          </p:nvSpPr>
          <p:spPr>
            <a:xfrm>
              <a:off x="1763688" y="278092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Oval 25"/>
            <p:cNvSpPr/>
            <p:nvPr/>
          </p:nvSpPr>
          <p:spPr>
            <a:xfrm>
              <a:off x="2123728" y="278092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p:cNvSpPr/>
            <p:nvPr/>
          </p:nvSpPr>
          <p:spPr>
            <a:xfrm>
              <a:off x="1763688" y="314096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p:cNvSpPr/>
            <p:nvPr/>
          </p:nvSpPr>
          <p:spPr>
            <a:xfrm>
              <a:off x="2123728" y="314096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p:cNvSpPr/>
            <p:nvPr/>
          </p:nvSpPr>
          <p:spPr>
            <a:xfrm>
              <a:off x="2483768" y="278092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p:cNvSpPr/>
            <p:nvPr/>
          </p:nvSpPr>
          <p:spPr>
            <a:xfrm>
              <a:off x="2843808" y="278092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p:cNvSpPr/>
            <p:nvPr/>
          </p:nvSpPr>
          <p:spPr>
            <a:xfrm>
              <a:off x="2483768" y="314096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p:cNvSpPr/>
            <p:nvPr/>
          </p:nvSpPr>
          <p:spPr>
            <a:xfrm>
              <a:off x="2843808" y="314096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l 32"/>
            <p:cNvSpPr/>
            <p:nvPr/>
          </p:nvSpPr>
          <p:spPr>
            <a:xfrm>
              <a:off x="1763688" y="35010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p:cNvSpPr/>
            <p:nvPr/>
          </p:nvSpPr>
          <p:spPr>
            <a:xfrm>
              <a:off x="2123728" y="35010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val 34"/>
            <p:cNvSpPr/>
            <p:nvPr/>
          </p:nvSpPr>
          <p:spPr>
            <a:xfrm>
              <a:off x="176368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35"/>
            <p:cNvSpPr/>
            <p:nvPr/>
          </p:nvSpPr>
          <p:spPr>
            <a:xfrm>
              <a:off x="212372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p:cNvSpPr/>
            <p:nvPr/>
          </p:nvSpPr>
          <p:spPr>
            <a:xfrm>
              <a:off x="2483768" y="35010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Oval 37"/>
            <p:cNvSpPr/>
            <p:nvPr/>
          </p:nvSpPr>
          <p:spPr>
            <a:xfrm>
              <a:off x="2843808" y="35010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Oval 38"/>
            <p:cNvSpPr/>
            <p:nvPr/>
          </p:nvSpPr>
          <p:spPr>
            <a:xfrm>
              <a:off x="248376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39"/>
            <p:cNvSpPr/>
            <p:nvPr/>
          </p:nvSpPr>
          <p:spPr>
            <a:xfrm>
              <a:off x="284380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Oval 42"/>
            <p:cNvSpPr/>
            <p:nvPr/>
          </p:nvSpPr>
          <p:spPr>
            <a:xfrm>
              <a:off x="3203848" y="314096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Oval 46"/>
            <p:cNvSpPr/>
            <p:nvPr/>
          </p:nvSpPr>
          <p:spPr>
            <a:xfrm>
              <a:off x="3203848" y="35010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Oval 47"/>
            <p:cNvSpPr/>
            <p:nvPr/>
          </p:nvSpPr>
          <p:spPr>
            <a:xfrm>
              <a:off x="3563888" y="35010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Oval 48"/>
            <p:cNvSpPr/>
            <p:nvPr/>
          </p:nvSpPr>
          <p:spPr>
            <a:xfrm>
              <a:off x="320384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0" name="Oval 49"/>
            <p:cNvSpPr/>
            <p:nvPr/>
          </p:nvSpPr>
          <p:spPr>
            <a:xfrm>
              <a:off x="356388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 name="Oval 51"/>
            <p:cNvSpPr/>
            <p:nvPr/>
          </p:nvSpPr>
          <p:spPr>
            <a:xfrm>
              <a:off x="392392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83" name="Group 82"/>
          <p:cNvGrpSpPr/>
          <p:nvPr/>
        </p:nvGrpSpPr>
        <p:grpSpPr>
          <a:xfrm rot="10800000">
            <a:off x="4644008" y="2060848"/>
            <a:ext cx="2016224" cy="2016224"/>
            <a:chOff x="4644008" y="2060848"/>
            <a:chExt cx="2016224" cy="2016224"/>
          </a:xfrm>
          <a:solidFill>
            <a:srgbClr val="FFFF00"/>
          </a:solidFill>
        </p:grpSpPr>
        <p:sp>
          <p:nvSpPr>
            <p:cNvPr id="56" name="Oval 55"/>
            <p:cNvSpPr/>
            <p:nvPr/>
          </p:nvSpPr>
          <p:spPr>
            <a:xfrm>
              <a:off x="4644008" y="206084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 name="Oval 57"/>
            <p:cNvSpPr/>
            <p:nvPr/>
          </p:nvSpPr>
          <p:spPr>
            <a:xfrm>
              <a:off x="4644008" y="242088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Oval 58"/>
            <p:cNvSpPr/>
            <p:nvPr/>
          </p:nvSpPr>
          <p:spPr>
            <a:xfrm>
              <a:off x="5004048" y="242088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1" name="Oval 60"/>
            <p:cNvSpPr/>
            <p:nvPr/>
          </p:nvSpPr>
          <p:spPr>
            <a:xfrm>
              <a:off x="4644008" y="278092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 name="Oval 61"/>
            <p:cNvSpPr/>
            <p:nvPr/>
          </p:nvSpPr>
          <p:spPr>
            <a:xfrm>
              <a:off x="5004048" y="278092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 name="Oval 62"/>
            <p:cNvSpPr/>
            <p:nvPr/>
          </p:nvSpPr>
          <p:spPr>
            <a:xfrm>
              <a:off x="4644008" y="314096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4" name="Oval 63"/>
            <p:cNvSpPr/>
            <p:nvPr/>
          </p:nvSpPr>
          <p:spPr>
            <a:xfrm>
              <a:off x="5004048" y="314096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5" name="Oval 64"/>
            <p:cNvSpPr/>
            <p:nvPr/>
          </p:nvSpPr>
          <p:spPr>
            <a:xfrm>
              <a:off x="5364088" y="278092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7" name="Oval 66"/>
            <p:cNvSpPr/>
            <p:nvPr/>
          </p:nvSpPr>
          <p:spPr>
            <a:xfrm>
              <a:off x="5364088" y="314096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Oval 67"/>
            <p:cNvSpPr/>
            <p:nvPr/>
          </p:nvSpPr>
          <p:spPr>
            <a:xfrm>
              <a:off x="5724128" y="314096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9" name="Oval 68"/>
            <p:cNvSpPr/>
            <p:nvPr/>
          </p:nvSpPr>
          <p:spPr>
            <a:xfrm>
              <a:off x="4644008" y="350100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0" name="Oval 69"/>
            <p:cNvSpPr/>
            <p:nvPr/>
          </p:nvSpPr>
          <p:spPr>
            <a:xfrm>
              <a:off x="5004048" y="350100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1" name="Oval 70"/>
            <p:cNvSpPr/>
            <p:nvPr/>
          </p:nvSpPr>
          <p:spPr>
            <a:xfrm>
              <a:off x="4644008" y="386104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2" name="Oval 71"/>
            <p:cNvSpPr/>
            <p:nvPr/>
          </p:nvSpPr>
          <p:spPr>
            <a:xfrm>
              <a:off x="5004048" y="386104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3" name="Oval 72"/>
            <p:cNvSpPr/>
            <p:nvPr/>
          </p:nvSpPr>
          <p:spPr>
            <a:xfrm>
              <a:off x="5364088" y="350100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4" name="Oval 73"/>
            <p:cNvSpPr/>
            <p:nvPr/>
          </p:nvSpPr>
          <p:spPr>
            <a:xfrm>
              <a:off x="5724128" y="350100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5" name="Oval 74"/>
            <p:cNvSpPr/>
            <p:nvPr/>
          </p:nvSpPr>
          <p:spPr>
            <a:xfrm>
              <a:off x="5364088" y="386104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6" name="Oval 75"/>
            <p:cNvSpPr/>
            <p:nvPr/>
          </p:nvSpPr>
          <p:spPr>
            <a:xfrm>
              <a:off x="5724128" y="386104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8" name="Oval 77"/>
            <p:cNvSpPr/>
            <p:nvPr/>
          </p:nvSpPr>
          <p:spPr>
            <a:xfrm>
              <a:off x="6084168" y="350100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0" name="Oval 79"/>
            <p:cNvSpPr/>
            <p:nvPr/>
          </p:nvSpPr>
          <p:spPr>
            <a:xfrm>
              <a:off x="6084168" y="386104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1" name="Oval 80"/>
            <p:cNvSpPr/>
            <p:nvPr/>
          </p:nvSpPr>
          <p:spPr>
            <a:xfrm>
              <a:off x="6444208" y="386104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4" name="TextBox 53"/>
          <p:cNvSpPr txBox="1"/>
          <p:nvPr/>
        </p:nvSpPr>
        <p:spPr>
          <a:xfrm>
            <a:off x="1692338" y="491315"/>
            <a:ext cx="6777817" cy="523220"/>
          </a:xfrm>
          <a:prstGeom prst="rect">
            <a:avLst/>
          </a:prstGeom>
          <a:noFill/>
        </p:spPr>
        <p:txBody>
          <a:bodyPr wrap="none" rtlCol="0">
            <a:spAutoFit/>
          </a:bodyPr>
          <a:lstStyle/>
          <a:p>
            <a:r>
              <a:rPr lang="en-GB" sz="2800" dirty="0">
                <a:latin typeface="Comic Sans MS" panose="030F0702030302020204" pitchFamily="66" charset="0"/>
              </a:rPr>
              <a:t>Adding consecutive triangular numbers</a:t>
            </a:r>
          </a:p>
        </p:txBody>
      </p:sp>
      <p:grpSp>
        <p:nvGrpSpPr>
          <p:cNvPr id="55" name="Group 54"/>
          <p:cNvGrpSpPr/>
          <p:nvPr/>
        </p:nvGrpSpPr>
        <p:grpSpPr>
          <a:xfrm>
            <a:off x="1871700" y="4365104"/>
            <a:ext cx="2160240" cy="374203"/>
            <a:chOff x="1871700" y="4365104"/>
            <a:chExt cx="2160240" cy="374203"/>
          </a:xfrm>
        </p:grpSpPr>
        <p:cxnSp>
          <p:nvCxnSpPr>
            <p:cNvPr id="57" name="Straight Arrow Connector 56"/>
            <p:cNvCxnSpPr/>
            <p:nvPr/>
          </p:nvCxnSpPr>
          <p:spPr>
            <a:xfrm>
              <a:off x="1871700" y="4365104"/>
              <a:ext cx="2160240" cy="0"/>
            </a:xfrm>
            <a:prstGeom prst="straightConnector1">
              <a:avLst/>
            </a:prstGeom>
            <a:ln w="19050">
              <a:headEnd type="arrow"/>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60" name="TextBox 59"/>
                <p:cNvSpPr txBox="1"/>
                <p:nvPr/>
              </p:nvSpPr>
              <p:spPr>
                <a:xfrm>
                  <a:off x="2843808" y="4369975"/>
                  <a:ext cx="374590"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a:rPr>
                          <m:t>𝑛</m:t>
                        </m:r>
                      </m:oMath>
                    </m:oMathPara>
                  </a14:m>
                  <a:endParaRPr lang="en-GB" dirty="0"/>
                </a:p>
              </p:txBody>
            </p:sp>
          </mc:Choice>
          <mc:Fallback xmlns="">
            <p:sp>
              <p:nvSpPr>
                <p:cNvPr id="60" name="TextBox 59"/>
                <p:cNvSpPr txBox="1">
                  <a:spLocks noRot="1" noChangeAspect="1" noMove="1" noResize="1" noEditPoints="1" noAdjustHandles="1" noChangeArrowheads="1" noChangeShapeType="1" noTextEdit="1"/>
                </p:cNvSpPr>
                <p:nvPr/>
              </p:nvSpPr>
              <p:spPr>
                <a:xfrm>
                  <a:off x="2843808" y="4369975"/>
                  <a:ext cx="374590" cy="369332"/>
                </a:xfrm>
                <a:prstGeom prst="rect">
                  <a:avLst/>
                </a:prstGeom>
                <a:blipFill rotWithShape="1">
                  <a:blip r:embed="rId2"/>
                  <a:stretch>
                    <a:fillRect/>
                  </a:stretch>
                </a:blipFill>
              </p:spPr>
              <p:txBody>
                <a:bodyPr/>
                <a:lstStyle/>
                <a:p>
                  <a:r>
                    <a:rPr lang="en-GB">
                      <a:noFill/>
                    </a:rPr>
                    <a:t> </a:t>
                  </a:r>
                </a:p>
              </p:txBody>
            </p:sp>
          </mc:Fallback>
        </mc:AlternateContent>
      </p:grpSp>
    </p:spTree>
    <p:extLst>
      <p:ext uri="{BB962C8B-B14F-4D97-AF65-F5344CB8AC3E}">
        <p14:creationId xmlns:p14="http://schemas.microsoft.com/office/powerpoint/2010/main" val="10153692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path" presetSubtype="0" accel="50000" decel="50000" fill="hold" nodeType="clickEffect">
                                  <p:stCondLst>
                                    <p:cond delay="0"/>
                                  </p:stCondLst>
                                  <p:childTnLst>
                                    <p:animMotion origin="layout" path="M 4.44444E-6 -3.7037E-6 L -0.27553 -0.05254 " pathEditMode="relative" rAng="0" ptsTypes="AA">
                                      <p:cBhvr>
                                        <p:cTn id="6" dur="2000" fill="hold"/>
                                        <p:tgtEl>
                                          <p:spTgt spid="83"/>
                                        </p:tgtEl>
                                        <p:attrNameLst>
                                          <p:attrName>ppt_x</p:attrName>
                                          <p:attrName>ppt_y</p:attrName>
                                        </p:attrNameLst>
                                      </p:cBhvr>
                                      <p:rCtr x="-13785" y="-2639"/>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p:cNvSpPr/>
          <p:nvPr/>
        </p:nvSpPr>
        <p:spPr>
          <a:xfrm>
            <a:off x="1763688" y="17008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p:cNvSpPr/>
          <p:nvPr/>
        </p:nvSpPr>
        <p:spPr>
          <a:xfrm>
            <a:off x="2123728" y="17008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p:cNvSpPr/>
          <p:nvPr/>
        </p:nvSpPr>
        <p:spPr>
          <a:xfrm>
            <a:off x="2483768" y="17008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p:cNvSpPr/>
          <p:nvPr/>
        </p:nvSpPr>
        <p:spPr>
          <a:xfrm>
            <a:off x="2843808" y="17008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p:cNvSpPr/>
          <p:nvPr/>
        </p:nvSpPr>
        <p:spPr>
          <a:xfrm>
            <a:off x="1763688" y="20608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p:cNvSpPr/>
          <p:nvPr/>
        </p:nvSpPr>
        <p:spPr>
          <a:xfrm>
            <a:off x="2123728" y="20608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p:nvSpPr>
        <p:spPr>
          <a:xfrm>
            <a:off x="1763688" y="242088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p:cNvSpPr/>
          <p:nvPr/>
        </p:nvSpPr>
        <p:spPr>
          <a:xfrm>
            <a:off x="2123728" y="242088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p:nvSpPr>
        <p:spPr>
          <a:xfrm>
            <a:off x="2483768" y="20608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p:cNvSpPr/>
          <p:nvPr/>
        </p:nvSpPr>
        <p:spPr>
          <a:xfrm>
            <a:off x="2843808" y="20608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p:cNvSpPr/>
          <p:nvPr/>
        </p:nvSpPr>
        <p:spPr>
          <a:xfrm>
            <a:off x="2483768" y="242088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p:nvSpPr>
        <p:spPr>
          <a:xfrm>
            <a:off x="2843808" y="242088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3203848" y="17008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p:nvSpPr>
        <p:spPr>
          <a:xfrm>
            <a:off x="3563888" y="17008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Oval 25"/>
          <p:cNvSpPr/>
          <p:nvPr/>
        </p:nvSpPr>
        <p:spPr>
          <a:xfrm>
            <a:off x="3923928" y="17008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p:cNvSpPr/>
          <p:nvPr/>
        </p:nvSpPr>
        <p:spPr>
          <a:xfrm>
            <a:off x="3203848" y="20608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p:cNvSpPr/>
          <p:nvPr/>
        </p:nvSpPr>
        <p:spPr>
          <a:xfrm>
            <a:off x="3563888" y="20608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p:cNvSpPr/>
          <p:nvPr/>
        </p:nvSpPr>
        <p:spPr>
          <a:xfrm>
            <a:off x="3203848" y="242088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p:cNvSpPr/>
          <p:nvPr/>
        </p:nvSpPr>
        <p:spPr>
          <a:xfrm>
            <a:off x="3563888" y="242088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p:cNvSpPr/>
          <p:nvPr/>
        </p:nvSpPr>
        <p:spPr>
          <a:xfrm>
            <a:off x="3923928" y="20608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p:cNvSpPr/>
          <p:nvPr/>
        </p:nvSpPr>
        <p:spPr>
          <a:xfrm>
            <a:off x="3923928" y="242088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35"/>
          <p:cNvSpPr/>
          <p:nvPr/>
        </p:nvSpPr>
        <p:spPr>
          <a:xfrm>
            <a:off x="1763688" y="278092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p:cNvSpPr/>
          <p:nvPr/>
        </p:nvSpPr>
        <p:spPr>
          <a:xfrm>
            <a:off x="2123728" y="278092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Oval 37"/>
          <p:cNvSpPr/>
          <p:nvPr/>
        </p:nvSpPr>
        <p:spPr>
          <a:xfrm>
            <a:off x="1763688" y="314096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Oval 38"/>
          <p:cNvSpPr/>
          <p:nvPr/>
        </p:nvSpPr>
        <p:spPr>
          <a:xfrm>
            <a:off x="2123728" y="314096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39"/>
          <p:cNvSpPr/>
          <p:nvPr/>
        </p:nvSpPr>
        <p:spPr>
          <a:xfrm>
            <a:off x="2483768" y="278092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40"/>
          <p:cNvSpPr/>
          <p:nvPr/>
        </p:nvSpPr>
        <p:spPr>
          <a:xfrm>
            <a:off x="2843808" y="278092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Oval 41"/>
          <p:cNvSpPr/>
          <p:nvPr/>
        </p:nvSpPr>
        <p:spPr>
          <a:xfrm>
            <a:off x="2483768" y="314096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Oval 42"/>
          <p:cNvSpPr/>
          <p:nvPr/>
        </p:nvSpPr>
        <p:spPr>
          <a:xfrm>
            <a:off x="2843808" y="314096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Oval 43"/>
          <p:cNvSpPr/>
          <p:nvPr/>
        </p:nvSpPr>
        <p:spPr>
          <a:xfrm>
            <a:off x="1763688" y="35010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Oval 44"/>
          <p:cNvSpPr/>
          <p:nvPr/>
        </p:nvSpPr>
        <p:spPr>
          <a:xfrm>
            <a:off x="2123728" y="35010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Oval 45"/>
          <p:cNvSpPr/>
          <p:nvPr/>
        </p:nvSpPr>
        <p:spPr>
          <a:xfrm>
            <a:off x="176368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Oval 46"/>
          <p:cNvSpPr/>
          <p:nvPr/>
        </p:nvSpPr>
        <p:spPr>
          <a:xfrm>
            <a:off x="212372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Oval 47"/>
          <p:cNvSpPr/>
          <p:nvPr/>
        </p:nvSpPr>
        <p:spPr>
          <a:xfrm>
            <a:off x="2483768" y="35010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Oval 48"/>
          <p:cNvSpPr/>
          <p:nvPr/>
        </p:nvSpPr>
        <p:spPr>
          <a:xfrm>
            <a:off x="2843808" y="35010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0" name="Oval 49"/>
          <p:cNvSpPr/>
          <p:nvPr/>
        </p:nvSpPr>
        <p:spPr>
          <a:xfrm>
            <a:off x="248376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Oval 50"/>
          <p:cNvSpPr/>
          <p:nvPr/>
        </p:nvSpPr>
        <p:spPr>
          <a:xfrm>
            <a:off x="284380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 name="Oval 51"/>
          <p:cNvSpPr/>
          <p:nvPr/>
        </p:nvSpPr>
        <p:spPr>
          <a:xfrm>
            <a:off x="3203848" y="278092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Oval 52"/>
          <p:cNvSpPr/>
          <p:nvPr/>
        </p:nvSpPr>
        <p:spPr>
          <a:xfrm>
            <a:off x="3563888" y="278092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4" name="Oval 53"/>
          <p:cNvSpPr/>
          <p:nvPr/>
        </p:nvSpPr>
        <p:spPr>
          <a:xfrm>
            <a:off x="3203848" y="314096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5" name="Oval 54"/>
          <p:cNvSpPr/>
          <p:nvPr/>
        </p:nvSpPr>
        <p:spPr>
          <a:xfrm>
            <a:off x="3563888" y="314096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6" name="Oval 55"/>
          <p:cNvSpPr/>
          <p:nvPr/>
        </p:nvSpPr>
        <p:spPr>
          <a:xfrm>
            <a:off x="3923928" y="278092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 name="Oval 57"/>
          <p:cNvSpPr/>
          <p:nvPr/>
        </p:nvSpPr>
        <p:spPr>
          <a:xfrm>
            <a:off x="3923928" y="314096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 name="Oval 59"/>
          <p:cNvSpPr/>
          <p:nvPr/>
        </p:nvSpPr>
        <p:spPr>
          <a:xfrm>
            <a:off x="3203848" y="35010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1" name="Oval 60"/>
          <p:cNvSpPr/>
          <p:nvPr/>
        </p:nvSpPr>
        <p:spPr>
          <a:xfrm>
            <a:off x="3563888" y="35010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 name="Oval 61"/>
          <p:cNvSpPr/>
          <p:nvPr/>
        </p:nvSpPr>
        <p:spPr>
          <a:xfrm>
            <a:off x="320384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 name="Oval 62"/>
          <p:cNvSpPr/>
          <p:nvPr/>
        </p:nvSpPr>
        <p:spPr>
          <a:xfrm>
            <a:off x="356388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4" name="Oval 63"/>
          <p:cNvSpPr/>
          <p:nvPr/>
        </p:nvSpPr>
        <p:spPr>
          <a:xfrm>
            <a:off x="3923928" y="35010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6" name="Oval 65"/>
          <p:cNvSpPr/>
          <p:nvPr/>
        </p:nvSpPr>
        <p:spPr>
          <a:xfrm>
            <a:off x="392392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68" name="TextBox 67"/>
              <p:cNvSpPr txBox="1"/>
              <p:nvPr/>
            </p:nvSpPr>
            <p:spPr>
              <a:xfrm>
                <a:off x="4793011" y="2709461"/>
                <a:ext cx="3986476" cy="76944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4400" i="1" smtClean="0">
                              <a:latin typeface="Cambria Math" panose="02040503050406030204" pitchFamily="18" charset="0"/>
                            </a:rPr>
                          </m:ctrlPr>
                        </m:sSubPr>
                        <m:e>
                          <m:r>
                            <a:rPr lang="en-GB" sz="4400" b="0" i="1" smtClean="0">
                              <a:latin typeface="Cambria Math"/>
                            </a:rPr>
                            <m:t>𝑇</m:t>
                          </m:r>
                        </m:e>
                        <m:sub>
                          <m:r>
                            <a:rPr lang="en-GB" sz="4400" b="0" i="1" smtClean="0">
                              <a:latin typeface="Cambria Math"/>
                            </a:rPr>
                            <m:t>𝑛</m:t>
                          </m:r>
                        </m:sub>
                      </m:sSub>
                      <m:r>
                        <a:rPr lang="en-GB" sz="4400" b="0" i="1" smtClean="0">
                          <a:latin typeface="Cambria Math"/>
                        </a:rPr>
                        <m:t>+</m:t>
                      </m:r>
                      <m:sSub>
                        <m:sSubPr>
                          <m:ctrlPr>
                            <a:rPr lang="en-GB" sz="4400" b="0" i="1" smtClean="0">
                              <a:latin typeface="Cambria Math" panose="02040503050406030204" pitchFamily="18" charset="0"/>
                            </a:rPr>
                          </m:ctrlPr>
                        </m:sSubPr>
                        <m:e>
                          <m:r>
                            <a:rPr lang="en-GB" sz="4400" b="0" i="1" smtClean="0">
                              <a:latin typeface="Cambria Math"/>
                            </a:rPr>
                            <m:t>𝑇</m:t>
                          </m:r>
                        </m:e>
                        <m:sub>
                          <m:r>
                            <a:rPr lang="en-GB" sz="4400" b="0" i="1" smtClean="0">
                              <a:latin typeface="Cambria Math"/>
                            </a:rPr>
                            <m:t>𝑛</m:t>
                          </m:r>
                          <m:r>
                            <a:rPr lang="en-GB" sz="4400" b="0" i="1" smtClean="0">
                              <a:latin typeface="Cambria Math"/>
                            </a:rPr>
                            <m:t>−1</m:t>
                          </m:r>
                        </m:sub>
                      </m:sSub>
                      <m:r>
                        <a:rPr lang="en-GB" sz="4400" b="0" i="1" smtClean="0">
                          <a:latin typeface="Cambria Math"/>
                        </a:rPr>
                        <m:t>=</m:t>
                      </m:r>
                      <m:sSup>
                        <m:sSupPr>
                          <m:ctrlPr>
                            <a:rPr lang="en-GB" sz="4400" b="0" i="1" smtClean="0">
                              <a:latin typeface="Cambria Math" panose="02040503050406030204" pitchFamily="18" charset="0"/>
                            </a:rPr>
                          </m:ctrlPr>
                        </m:sSupPr>
                        <m:e>
                          <m:r>
                            <a:rPr lang="en-GB" sz="4400" b="0" i="1" smtClean="0">
                              <a:latin typeface="Cambria Math"/>
                            </a:rPr>
                            <m:t>𝑛</m:t>
                          </m:r>
                        </m:e>
                        <m:sup>
                          <m:r>
                            <a:rPr lang="en-GB" sz="4400" b="0" i="1" smtClean="0">
                              <a:latin typeface="Cambria Math"/>
                            </a:rPr>
                            <m:t>2</m:t>
                          </m:r>
                        </m:sup>
                      </m:sSup>
                    </m:oMath>
                  </m:oMathPara>
                </a14:m>
                <a:endParaRPr lang="en-GB" sz="4400" dirty="0"/>
              </a:p>
            </p:txBody>
          </p:sp>
        </mc:Choice>
        <mc:Fallback xmlns="">
          <p:sp>
            <p:nvSpPr>
              <p:cNvPr id="68" name="TextBox 67"/>
              <p:cNvSpPr txBox="1">
                <a:spLocks noRot="1" noChangeAspect="1" noMove="1" noResize="1" noEditPoints="1" noAdjustHandles="1" noChangeArrowheads="1" noChangeShapeType="1" noTextEdit="1"/>
              </p:cNvSpPr>
              <p:nvPr/>
            </p:nvSpPr>
            <p:spPr>
              <a:xfrm>
                <a:off x="4793011" y="2709461"/>
                <a:ext cx="3986476" cy="769441"/>
              </a:xfrm>
              <a:prstGeom prst="rect">
                <a:avLst/>
              </a:prstGeom>
              <a:blipFill rotWithShape="1">
                <a:blip r:embed="rId2"/>
                <a:stretch>
                  <a:fillRect/>
                </a:stretch>
              </a:blipFill>
            </p:spPr>
            <p:txBody>
              <a:bodyPr/>
              <a:lstStyle/>
              <a:p>
                <a:r>
                  <a:rPr lang="en-GB">
                    <a:noFill/>
                  </a:rPr>
                  <a:t> </a:t>
                </a:r>
              </a:p>
            </p:txBody>
          </p:sp>
        </mc:Fallback>
      </mc:AlternateContent>
      <p:sp>
        <p:nvSpPr>
          <p:cNvPr id="69" name="TextBox 68"/>
          <p:cNvSpPr txBox="1"/>
          <p:nvPr/>
        </p:nvSpPr>
        <p:spPr>
          <a:xfrm>
            <a:off x="1692338" y="491315"/>
            <a:ext cx="6777817" cy="523220"/>
          </a:xfrm>
          <a:prstGeom prst="rect">
            <a:avLst/>
          </a:prstGeom>
          <a:noFill/>
        </p:spPr>
        <p:txBody>
          <a:bodyPr wrap="none" rtlCol="0">
            <a:spAutoFit/>
          </a:bodyPr>
          <a:lstStyle/>
          <a:p>
            <a:r>
              <a:rPr lang="en-GB" sz="2800" dirty="0">
                <a:latin typeface="Comic Sans MS" panose="030F0702030302020204" pitchFamily="66" charset="0"/>
              </a:rPr>
              <a:t>Adding consecutive triangular numbers</a:t>
            </a:r>
          </a:p>
        </p:txBody>
      </p:sp>
      <p:grpSp>
        <p:nvGrpSpPr>
          <p:cNvPr id="70" name="Group 69"/>
          <p:cNvGrpSpPr/>
          <p:nvPr/>
        </p:nvGrpSpPr>
        <p:grpSpPr>
          <a:xfrm>
            <a:off x="1871700" y="4365104"/>
            <a:ext cx="2160240" cy="374203"/>
            <a:chOff x="1871700" y="4365104"/>
            <a:chExt cx="2160240" cy="374203"/>
          </a:xfrm>
        </p:grpSpPr>
        <p:cxnSp>
          <p:nvCxnSpPr>
            <p:cNvPr id="71" name="Straight Arrow Connector 70"/>
            <p:cNvCxnSpPr/>
            <p:nvPr/>
          </p:nvCxnSpPr>
          <p:spPr>
            <a:xfrm>
              <a:off x="1871700" y="4365104"/>
              <a:ext cx="2160240" cy="0"/>
            </a:xfrm>
            <a:prstGeom prst="straightConnector1">
              <a:avLst/>
            </a:prstGeom>
            <a:ln w="19050">
              <a:headEnd type="arrow"/>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72" name="TextBox 71"/>
                <p:cNvSpPr txBox="1"/>
                <p:nvPr/>
              </p:nvSpPr>
              <p:spPr>
                <a:xfrm>
                  <a:off x="2843808" y="4369975"/>
                  <a:ext cx="374590"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a:rPr>
                          <m:t>𝑛</m:t>
                        </m:r>
                      </m:oMath>
                    </m:oMathPara>
                  </a14:m>
                  <a:endParaRPr lang="en-GB" dirty="0"/>
                </a:p>
              </p:txBody>
            </p:sp>
          </mc:Choice>
          <mc:Fallback xmlns="">
            <p:sp>
              <p:nvSpPr>
                <p:cNvPr id="72" name="TextBox 71"/>
                <p:cNvSpPr txBox="1">
                  <a:spLocks noRot="1" noChangeAspect="1" noMove="1" noResize="1" noEditPoints="1" noAdjustHandles="1" noChangeArrowheads="1" noChangeShapeType="1" noTextEdit="1"/>
                </p:cNvSpPr>
                <p:nvPr/>
              </p:nvSpPr>
              <p:spPr>
                <a:xfrm>
                  <a:off x="2843808" y="4369975"/>
                  <a:ext cx="374590" cy="369332"/>
                </a:xfrm>
                <a:prstGeom prst="rect">
                  <a:avLst/>
                </a:prstGeom>
                <a:blipFill rotWithShape="1">
                  <a:blip r:embed="rId3"/>
                  <a:stretch>
                    <a:fillRect/>
                  </a:stretch>
                </a:blipFill>
              </p:spPr>
              <p:txBody>
                <a:bodyPr/>
                <a:lstStyle/>
                <a:p>
                  <a:r>
                    <a:rPr lang="en-GB">
                      <a:noFill/>
                    </a:rPr>
                    <a:t> </a:t>
                  </a:r>
                </a:p>
              </p:txBody>
            </p:sp>
          </mc:Fallback>
        </mc:AlternateContent>
      </p:grpSp>
      <p:grpSp>
        <p:nvGrpSpPr>
          <p:cNvPr id="73" name="Group 72"/>
          <p:cNvGrpSpPr/>
          <p:nvPr/>
        </p:nvGrpSpPr>
        <p:grpSpPr>
          <a:xfrm>
            <a:off x="954672" y="1804348"/>
            <a:ext cx="464742" cy="2160240"/>
            <a:chOff x="954672" y="1804348"/>
            <a:chExt cx="464742" cy="2160240"/>
          </a:xfrm>
        </p:grpSpPr>
        <p:cxnSp>
          <p:nvCxnSpPr>
            <p:cNvPr id="74" name="Straight Arrow Connector 73"/>
            <p:cNvCxnSpPr/>
            <p:nvPr/>
          </p:nvCxnSpPr>
          <p:spPr>
            <a:xfrm rot="5400000">
              <a:off x="339294" y="2884468"/>
              <a:ext cx="2160240" cy="0"/>
            </a:xfrm>
            <a:prstGeom prst="straightConnector1">
              <a:avLst/>
            </a:prstGeom>
            <a:ln w="19050">
              <a:headEnd type="arrow"/>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75" name="TextBox 74"/>
                <p:cNvSpPr txBox="1"/>
                <p:nvPr/>
              </p:nvSpPr>
              <p:spPr>
                <a:xfrm>
                  <a:off x="954672" y="2672233"/>
                  <a:ext cx="374590"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a:rPr>
                          <m:t>𝑛</m:t>
                        </m:r>
                      </m:oMath>
                    </m:oMathPara>
                  </a14:m>
                  <a:endParaRPr lang="en-GB" dirty="0"/>
                </a:p>
              </p:txBody>
            </p:sp>
          </mc:Choice>
          <mc:Fallback xmlns="">
            <p:sp>
              <p:nvSpPr>
                <p:cNvPr id="75" name="TextBox 74"/>
                <p:cNvSpPr txBox="1">
                  <a:spLocks noRot="1" noChangeAspect="1" noMove="1" noResize="1" noEditPoints="1" noAdjustHandles="1" noChangeArrowheads="1" noChangeShapeType="1" noTextEdit="1"/>
                </p:cNvSpPr>
                <p:nvPr/>
              </p:nvSpPr>
              <p:spPr>
                <a:xfrm>
                  <a:off x="954672" y="2672233"/>
                  <a:ext cx="374590" cy="369332"/>
                </a:xfrm>
                <a:prstGeom prst="rect">
                  <a:avLst/>
                </a:prstGeom>
                <a:blipFill rotWithShape="1">
                  <a:blip r:embed="rId4"/>
                  <a:stretch>
                    <a:fillRect/>
                  </a:stretch>
                </a:blipFill>
              </p:spPr>
              <p:txBody>
                <a:bodyPr/>
                <a:lstStyle/>
                <a:p>
                  <a:r>
                    <a:rPr lang="en-GB">
                      <a:noFill/>
                    </a:rPr>
                    <a:t> </a:t>
                  </a:r>
                </a:p>
              </p:txBody>
            </p:sp>
          </mc:Fallback>
        </mc:AlternateContent>
      </p:grpSp>
    </p:spTree>
    <p:extLst>
      <p:ext uri="{BB962C8B-B14F-4D97-AF65-F5344CB8AC3E}">
        <p14:creationId xmlns:p14="http://schemas.microsoft.com/office/powerpoint/2010/main" val="1868231404"/>
      </p:ext>
    </p:extLst>
  </p:cSld>
  <p:clrMapOvr>
    <a:masterClrMapping/>
  </p:clrMapOvr>
  <mc:AlternateContent xmlns:mc="http://schemas.openxmlformats.org/markup-compatibility/2006" xmlns:p14="http://schemas.microsoft.com/office/powerpoint/2010/main">
    <mc:Choice Requires="p14">
      <p:transition spd="slow" p14:dur="3000">
        <p:fad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8"/>
                                        </p:tgtEl>
                                        <p:attrNameLst>
                                          <p:attrName>style.visibility</p:attrName>
                                        </p:attrNameLst>
                                      </p:cBhvr>
                                      <p:to>
                                        <p:strVal val="visible"/>
                                      </p:to>
                                    </p:set>
                                    <p:animEffect transition="in" filter="fade">
                                      <p:cBhvr>
                                        <p:cTn id="7" dur="500"/>
                                        <p:tgtEl>
                                          <p:spTgt spid="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9" name="TextBox 8"/>
              <p:cNvSpPr txBox="1"/>
              <p:nvPr/>
            </p:nvSpPr>
            <p:spPr>
              <a:xfrm>
                <a:off x="1115616" y="260648"/>
                <a:ext cx="6984776" cy="6012864"/>
              </a:xfrm>
              <a:prstGeom prst="rect">
                <a:avLst/>
              </a:prstGeom>
              <a:noFill/>
            </p:spPr>
            <p:txBody>
              <a:bodyPr wrap="square" rtlCol="0">
                <a:spAutoFit/>
              </a:bodyPr>
              <a:lstStyle/>
              <a:p>
                <a:r>
                  <a:rPr lang="en-GB" b="1" i="1" dirty="0">
                    <a:latin typeface="Times New Roman" panose="02020603050405020304" pitchFamily="18" charset="0"/>
                    <a:cs typeface="Times New Roman" panose="02020603050405020304" pitchFamily="18" charset="0"/>
                  </a:rPr>
                  <a:t> 		      </a:t>
                </a:r>
                <a14:m>
                  <m:oMath xmlns:m="http://schemas.openxmlformats.org/officeDocument/2006/math">
                    <m:sSup>
                      <m:sSupPr>
                        <m:ctrlPr>
                          <a:rPr lang="en-GB" i="1" smtClean="0">
                            <a:latin typeface="Cambria Math" panose="02040503050406030204" pitchFamily="18" charset="0"/>
                          </a:rPr>
                        </m:ctrlPr>
                      </m:sSupPr>
                      <m:e>
                        <m:d>
                          <m:dPr>
                            <m:ctrlPr>
                              <a:rPr lang="en-GB" i="1" smtClean="0">
                                <a:latin typeface="Cambria Math" panose="02040503050406030204" pitchFamily="18" charset="0"/>
                              </a:rPr>
                            </m:ctrlPr>
                          </m:dPr>
                          <m:e>
                            <m:r>
                              <a:rPr lang="en-GB" b="0" i="1" smtClean="0">
                                <a:latin typeface="Cambria Math"/>
                              </a:rPr>
                              <m:t>𝑏</m:t>
                            </m:r>
                            <m:r>
                              <a:rPr lang="en-GB" b="0" i="1" smtClean="0">
                                <a:latin typeface="Cambria Math"/>
                              </a:rPr>
                              <m:t>−</m:t>
                            </m:r>
                            <m:r>
                              <a:rPr lang="en-GB" b="0" i="1" smtClean="0">
                                <a:latin typeface="Cambria Math"/>
                              </a:rPr>
                              <m:t>𝑤</m:t>
                            </m:r>
                          </m:e>
                        </m:d>
                      </m:e>
                      <m:sup>
                        <m:r>
                          <a:rPr lang="en-GB" b="0" i="1" smtClean="0">
                            <a:latin typeface="Cambria Math"/>
                          </a:rPr>
                          <m:t>2</m:t>
                        </m:r>
                      </m:sup>
                    </m:sSup>
                    <m:r>
                      <a:rPr lang="en-GB" b="0" i="1" smtClean="0">
                        <a:latin typeface="Cambria Math"/>
                      </a:rPr>
                      <m:t>=</m:t>
                    </m:r>
                    <m:r>
                      <a:rPr lang="en-GB" b="0" i="1" smtClean="0">
                        <a:latin typeface="Cambria Math"/>
                      </a:rPr>
                      <m:t>𝑏</m:t>
                    </m:r>
                    <m:r>
                      <a:rPr lang="en-GB" b="0" i="1" smtClean="0">
                        <a:latin typeface="Cambria Math"/>
                      </a:rPr>
                      <m:t>+</m:t>
                    </m:r>
                    <m:r>
                      <a:rPr lang="en-GB" b="0" i="1" smtClean="0">
                        <a:latin typeface="Cambria Math"/>
                      </a:rPr>
                      <m:t>𝑤</m:t>
                    </m:r>
                  </m:oMath>
                </a14:m>
                <a:endParaRPr lang="en-GB" dirty="0">
                  <a:latin typeface="Comic Sans MS" panose="030F0702030302020204" pitchFamily="66" charset="0"/>
                </a:endParaRPr>
              </a:p>
              <a:p>
                <a:endParaRPr lang="en-GB" dirty="0">
                  <a:latin typeface="Comic Sans MS" panose="030F0702030302020204" pitchFamily="66" charset="0"/>
                </a:endParaRPr>
              </a:p>
              <a:p>
                <a:r>
                  <a:rPr lang="en-GB" dirty="0"/>
                  <a:t> 		</a:t>
                </a:r>
                <a14:m>
                  <m:oMath xmlns:m="http://schemas.openxmlformats.org/officeDocument/2006/math">
                    <m:sSup>
                      <m:sSupPr>
                        <m:ctrlPr>
                          <a:rPr lang="en-GB" i="1" smtClean="0">
                            <a:latin typeface="Cambria Math" panose="02040503050406030204" pitchFamily="18" charset="0"/>
                          </a:rPr>
                        </m:ctrlPr>
                      </m:sSupPr>
                      <m:e>
                        <m:d>
                          <m:dPr>
                            <m:ctrlPr>
                              <a:rPr lang="en-GB" i="1" smtClean="0">
                                <a:latin typeface="Cambria Math" panose="02040503050406030204" pitchFamily="18" charset="0"/>
                              </a:rPr>
                            </m:ctrlPr>
                          </m:dPr>
                          <m:e>
                            <m:sSub>
                              <m:sSubPr>
                                <m:ctrlPr>
                                  <a:rPr lang="en-GB" i="1" smtClean="0">
                                    <a:latin typeface="Cambria Math" panose="02040503050406030204" pitchFamily="18" charset="0"/>
                                  </a:rPr>
                                </m:ctrlPr>
                              </m:sSubPr>
                              <m:e>
                                <m:r>
                                  <a:rPr lang="en-GB" b="0" i="1" smtClean="0">
                                    <a:latin typeface="Cambria Math"/>
                                  </a:rPr>
                                  <m:t>𝑇</m:t>
                                </m:r>
                              </m:e>
                              <m:sub>
                                <m:r>
                                  <a:rPr lang="en-GB" b="0" i="1" smtClean="0">
                                    <a:latin typeface="Cambria Math"/>
                                  </a:rPr>
                                  <m:t>𝑛</m:t>
                                </m:r>
                              </m:sub>
                            </m:sSub>
                            <m:r>
                              <a:rPr lang="en-GB" b="0" i="1" smtClean="0">
                                <a:latin typeface="Cambria Math"/>
                              </a:rPr>
                              <m:t>−</m:t>
                            </m:r>
                            <m:sSub>
                              <m:sSubPr>
                                <m:ctrlPr>
                                  <a:rPr lang="en-GB" b="0" i="1" smtClean="0">
                                    <a:latin typeface="Cambria Math" panose="02040503050406030204" pitchFamily="18" charset="0"/>
                                  </a:rPr>
                                </m:ctrlPr>
                              </m:sSubPr>
                              <m:e>
                                <m:r>
                                  <a:rPr lang="en-GB" b="0" i="1" smtClean="0">
                                    <a:latin typeface="Cambria Math"/>
                                  </a:rPr>
                                  <m:t>𝑇</m:t>
                                </m:r>
                              </m:e>
                              <m:sub>
                                <m:r>
                                  <a:rPr lang="en-GB" b="0" i="1" smtClean="0">
                                    <a:latin typeface="Cambria Math"/>
                                  </a:rPr>
                                  <m:t>𝑛</m:t>
                                </m:r>
                                <m:r>
                                  <a:rPr lang="en-GB" b="0" i="1" smtClean="0">
                                    <a:latin typeface="Cambria Math"/>
                                  </a:rPr>
                                  <m:t>−1</m:t>
                                </m:r>
                              </m:sub>
                            </m:sSub>
                          </m:e>
                        </m:d>
                      </m:e>
                      <m:sup>
                        <m:r>
                          <a:rPr lang="en-GB" b="0" i="1" smtClean="0">
                            <a:latin typeface="Cambria Math"/>
                          </a:rPr>
                          <m:t>2</m:t>
                        </m:r>
                      </m:sup>
                    </m:sSup>
                    <m:r>
                      <a:rPr lang="en-GB" b="0" i="1" smtClean="0">
                        <a:latin typeface="Cambria Math"/>
                      </a:rPr>
                      <m:t>=</m:t>
                    </m:r>
                    <m:sSub>
                      <m:sSubPr>
                        <m:ctrlPr>
                          <a:rPr lang="en-GB" b="0" i="1" smtClean="0">
                            <a:latin typeface="Cambria Math" panose="02040503050406030204" pitchFamily="18" charset="0"/>
                          </a:rPr>
                        </m:ctrlPr>
                      </m:sSubPr>
                      <m:e>
                        <m:r>
                          <a:rPr lang="en-GB" b="0" i="1" smtClean="0">
                            <a:latin typeface="Cambria Math"/>
                          </a:rPr>
                          <m:t>𝑇</m:t>
                        </m:r>
                      </m:e>
                      <m:sub>
                        <m:r>
                          <a:rPr lang="en-GB" b="0" i="1" smtClean="0">
                            <a:latin typeface="Cambria Math"/>
                          </a:rPr>
                          <m:t>𝑛</m:t>
                        </m:r>
                      </m:sub>
                    </m:sSub>
                    <m:r>
                      <a:rPr lang="en-GB" b="0" i="1" smtClean="0">
                        <a:latin typeface="Cambria Math"/>
                      </a:rPr>
                      <m:t>+</m:t>
                    </m:r>
                    <m:sSub>
                      <m:sSubPr>
                        <m:ctrlPr>
                          <a:rPr lang="en-GB" b="0" i="1" smtClean="0">
                            <a:latin typeface="Cambria Math" panose="02040503050406030204" pitchFamily="18" charset="0"/>
                          </a:rPr>
                        </m:ctrlPr>
                      </m:sSubPr>
                      <m:e>
                        <m:r>
                          <a:rPr lang="en-GB" b="0" i="1" smtClean="0">
                            <a:latin typeface="Cambria Math"/>
                          </a:rPr>
                          <m:t>𝑇</m:t>
                        </m:r>
                      </m:e>
                      <m:sub>
                        <m:r>
                          <a:rPr lang="en-GB" b="0" i="1" smtClean="0">
                            <a:latin typeface="Cambria Math"/>
                          </a:rPr>
                          <m:t>𝑛</m:t>
                        </m:r>
                        <m:r>
                          <a:rPr lang="en-GB" b="0" i="1" smtClean="0">
                            <a:latin typeface="Cambria Math"/>
                          </a:rPr>
                          <m:t>−1</m:t>
                        </m:r>
                      </m:sub>
                    </m:sSub>
                  </m:oMath>
                </a14:m>
                <a:endParaRPr lang="en-GB" dirty="0">
                  <a:latin typeface="Comic Sans MS" panose="030F0702030302020204" pitchFamily="66" charset="0"/>
                </a:endParaRPr>
              </a:p>
              <a:p>
                <a:endParaRPr lang="en-GB" dirty="0">
                  <a:latin typeface="Comic Sans MS" panose="030F0702030302020204" pitchFamily="66" charset="0"/>
                </a:endParaRPr>
              </a:p>
              <a:p>
                <a:r>
                  <a:rPr lang="en-GB" dirty="0">
                    <a:latin typeface="Comic Sans MS" panose="030F0702030302020204" pitchFamily="66" charset="0"/>
                  </a:rPr>
                  <a:t>But what if we didn’t know about triangular numbers?</a:t>
                </a:r>
              </a:p>
              <a:p>
                <a:endParaRPr lang="en-GB" dirty="0">
                  <a:latin typeface="Comic Sans MS" panose="030F0702030302020204" pitchFamily="66" charset="0"/>
                </a:endParaRPr>
              </a:p>
              <a:p>
                <a:r>
                  <a:rPr lang="en-GB" dirty="0">
                    <a:latin typeface="Comic Sans MS" panose="030F0702030302020204" pitchFamily="66" charset="0"/>
                  </a:rPr>
                  <a:t>Note the symmetry in the equation – if we swap </a:t>
                </a:r>
                <a14:m>
                  <m:oMath xmlns:m="http://schemas.openxmlformats.org/officeDocument/2006/math">
                    <m:r>
                      <a:rPr lang="en-GB" i="1" dirty="0" smtClean="0">
                        <a:latin typeface="Cambria Math"/>
                      </a:rPr>
                      <m:t>𝑏</m:t>
                    </m:r>
                  </m:oMath>
                </a14:m>
                <a:r>
                  <a:rPr lang="en-GB" dirty="0">
                    <a:latin typeface="Comic Sans MS" panose="030F0702030302020204" pitchFamily="66" charset="0"/>
                  </a:rPr>
                  <a:t> and </a:t>
                </a:r>
                <a14:m>
                  <m:oMath xmlns:m="http://schemas.openxmlformats.org/officeDocument/2006/math">
                    <m:r>
                      <a:rPr lang="en-GB" i="1" dirty="0" smtClean="0">
                        <a:latin typeface="Cambria Math"/>
                      </a:rPr>
                      <m:t>𝑤</m:t>
                    </m:r>
                  </m:oMath>
                </a14:m>
                <a:r>
                  <a:rPr lang="en-GB" dirty="0">
                    <a:latin typeface="Comic Sans MS" panose="030F0702030302020204" pitchFamily="66" charset="0"/>
                  </a:rPr>
                  <a:t> the equation remains the same.  </a:t>
                </a:r>
              </a:p>
              <a:p>
                <a:endParaRPr lang="en-GB" dirty="0">
                  <a:latin typeface="Comic Sans MS" panose="030F0702030302020204" pitchFamily="66" charset="0"/>
                </a:endParaRPr>
              </a:p>
              <a:p>
                <a:r>
                  <a:rPr lang="en-GB" dirty="0">
                    <a:latin typeface="Comic Sans MS" panose="030F0702030302020204" pitchFamily="66" charset="0"/>
                  </a:rPr>
                  <a:t>Let’s treat </a:t>
                </a:r>
                <a14:m>
                  <m:oMath xmlns:m="http://schemas.openxmlformats.org/officeDocument/2006/math">
                    <m:r>
                      <a:rPr lang="en-GB" i="1" dirty="0" smtClean="0">
                        <a:latin typeface="Cambria Math"/>
                      </a:rPr>
                      <m:t>𝑏</m:t>
                    </m:r>
                  </m:oMath>
                </a14:m>
                <a:r>
                  <a:rPr lang="en-GB" dirty="0">
                    <a:latin typeface="Comic Sans MS" panose="030F0702030302020204" pitchFamily="66" charset="0"/>
                  </a:rPr>
                  <a:t> as a constant and see what relation </a:t>
                </a:r>
                <a14:m>
                  <m:oMath xmlns:m="http://schemas.openxmlformats.org/officeDocument/2006/math">
                    <m:r>
                      <a:rPr lang="en-GB" i="1" dirty="0" smtClean="0">
                        <a:latin typeface="Cambria Math"/>
                      </a:rPr>
                      <m:t>𝑤</m:t>
                    </m:r>
                  </m:oMath>
                </a14:m>
                <a:r>
                  <a:rPr lang="en-GB" dirty="0">
                    <a:latin typeface="Comic Sans MS" panose="030F0702030302020204" pitchFamily="66" charset="0"/>
                  </a:rPr>
                  <a:t> has to it. We can write a quadratic equation in </a:t>
                </a:r>
                <a14:m>
                  <m:oMath xmlns:m="http://schemas.openxmlformats.org/officeDocument/2006/math">
                    <m:r>
                      <a:rPr lang="en-GB" i="1" dirty="0" smtClean="0">
                        <a:latin typeface="Cambria Math"/>
                      </a:rPr>
                      <m:t>𝑤</m:t>
                    </m:r>
                  </m:oMath>
                </a14:m>
                <a:r>
                  <a:rPr lang="en-GB" dirty="0">
                    <a:latin typeface="Comic Sans MS" panose="030F0702030302020204" pitchFamily="66" charset="0"/>
                  </a:rPr>
                  <a:t>:</a:t>
                </a:r>
              </a:p>
              <a:p>
                <a:endParaRPr lang="en-GB" dirty="0">
                  <a:latin typeface="Comic Sans MS" panose="030F0702030302020204" pitchFamily="66" charset="0"/>
                </a:endParaRPr>
              </a:p>
              <a:p>
                <a:pPr/>
                <a14:m>
                  <m:oMathPara xmlns:m="http://schemas.openxmlformats.org/officeDocument/2006/math">
                    <m:oMathParaPr>
                      <m:jc m:val="centerGroup"/>
                    </m:oMathParaPr>
                    <m:oMath xmlns:m="http://schemas.openxmlformats.org/officeDocument/2006/math">
                      <m:sSup>
                        <m:sSupPr>
                          <m:ctrlPr>
                            <a:rPr lang="en-GB" i="1" smtClean="0">
                              <a:latin typeface="Cambria Math" panose="02040503050406030204" pitchFamily="18" charset="0"/>
                            </a:rPr>
                          </m:ctrlPr>
                        </m:sSupPr>
                        <m:e>
                          <m:r>
                            <a:rPr lang="en-GB" b="0" i="1" smtClean="0">
                              <a:latin typeface="Cambria Math"/>
                            </a:rPr>
                            <m:t>𝑤</m:t>
                          </m:r>
                        </m:e>
                        <m:sup>
                          <m:r>
                            <a:rPr lang="en-GB" b="0" i="1" smtClean="0">
                              <a:latin typeface="Cambria Math"/>
                            </a:rPr>
                            <m:t>2</m:t>
                          </m:r>
                        </m:sup>
                      </m:sSup>
                      <m:r>
                        <a:rPr lang="en-GB" b="0" i="1" smtClean="0">
                          <a:latin typeface="Cambria Math"/>
                        </a:rPr>
                        <m:t>−</m:t>
                      </m:r>
                      <m:d>
                        <m:dPr>
                          <m:ctrlPr>
                            <a:rPr lang="en-GB" b="0" i="1" smtClean="0">
                              <a:latin typeface="Cambria Math" panose="02040503050406030204" pitchFamily="18" charset="0"/>
                            </a:rPr>
                          </m:ctrlPr>
                        </m:dPr>
                        <m:e>
                          <m:r>
                            <a:rPr lang="en-GB" b="0" i="1" smtClean="0">
                              <a:latin typeface="Cambria Math"/>
                            </a:rPr>
                            <m:t>2</m:t>
                          </m:r>
                          <m:r>
                            <a:rPr lang="en-GB" b="0" i="1" smtClean="0">
                              <a:latin typeface="Cambria Math"/>
                            </a:rPr>
                            <m:t>𝑏</m:t>
                          </m:r>
                          <m:r>
                            <a:rPr lang="en-GB" b="0" i="1" smtClean="0">
                              <a:latin typeface="Cambria Math"/>
                            </a:rPr>
                            <m:t>+1</m:t>
                          </m:r>
                        </m:e>
                      </m:d>
                      <m:r>
                        <a:rPr lang="en-GB" b="0" i="1" smtClean="0">
                          <a:latin typeface="Cambria Math"/>
                        </a:rPr>
                        <m:t>𝑤</m:t>
                      </m:r>
                      <m:r>
                        <a:rPr lang="en-GB" b="0" i="1" smtClean="0">
                          <a:latin typeface="Cambria Math"/>
                        </a:rPr>
                        <m:t>+</m:t>
                      </m:r>
                      <m:r>
                        <a:rPr lang="en-GB" b="0" i="1" smtClean="0">
                          <a:latin typeface="Cambria Math"/>
                        </a:rPr>
                        <m:t>𝑏</m:t>
                      </m:r>
                      <m:d>
                        <m:dPr>
                          <m:ctrlPr>
                            <a:rPr lang="en-GB" b="0" i="1" smtClean="0">
                              <a:latin typeface="Cambria Math" panose="02040503050406030204" pitchFamily="18" charset="0"/>
                            </a:rPr>
                          </m:ctrlPr>
                        </m:dPr>
                        <m:e>
                          <m:r>
                            <a:rPr lang="en-GB" b="0" i="1" smtClean="0">
                              <a:latin typeface="Cambria Math"/>
                            </a:rPr>
                            <m:t>𝑏</m:t>
                          </m:r>
                          <m:r>
                            <a:rPr lang="en-GB" b="0" i="1" smtClean="0">
                              <a:latin typeface="Cambria Math"/>
                            </a:rPr>
                            <m:t>−1</m:t>
                          </m:r>
                        </m:e>
                      </m:d>
                      <m:r>
                        <a:rPr lang="en-GB" b="0" i="1" smtClean="0">
                          <a:latin typeface="Cambria Math"/>
                        </a:rPr>
                        <m:t>=0</m:t>
                      </m:r>
                    </m:oMath>
                  </m:oMathPara>
                </a14:m>
                <a:endParaRPr lang="en-GB" dirty="0">
                  <a:latin typeface="Comic Sans MS" panose="030F0702030302020204" pitchFamily="66" charset="0"/>
                </a:endParaRPr>
              </a:p>
              <a:p>
                <a:endParaRPr lang="en-GB" dirty="0">
                  <a:latin typeface="Comic Sans MS" panose="030F0702030302020204" pitchFamily="66" charset="0"/>
                </a:endParaRPr>
              </a:p>
              <a:p>
                <a:pPr/>
                <a14:m>
                  <m:oMathPara xmlns:m="http://schemas.openxmlformats.org/officeDocument/2006/math">
                    <m:oMathParaPr>
                      <m:jc m:val="centerGroup"/>
                    </m:oMathParaPr>
                    <m:oMath xmlns:m="http://schemas.openxmlformats.org/officeDocument/2006/math">
                      <m:r>
                        <a:rPr lang="en-GB" b="0" i="1" smtClean="0">
                          <a:latin typeface="Cambria Math"/>
                        </a:rPr>
                        <m:t>𝑤</m:t>
                      </m:r>
                      <m:r>
                        <a:rPr lang="en-GB" b="0" i="1" smtClean="0">
                          <a:latin typeface="Cambria Math"/>
                        </a:rPr>
                        <m:t>=</m:t>
                      </m:r>
                      <m:f>
                        <m:fPr>
                          <m:ctrlPr>
                            <a:rPr lang="en-GB" b="0" i="1" smtClean="0">
                              <a:latin typeface="Cambria Math" panose="02040503050406030204" pitchFamily="18" charset="0"/>
                            </a:rPr>
                          </m:ctrlPr>
                        </m:fPr>
                        <m:num>
                          <m:d>
                            <m:dPr>
                              <m:ctrlPr>
                                <a:rPr lang="en-GB" b="0" i="1" smtClean="0">
                                  <a:latin typeface="Cambria Math" panose="02040503050406030204" pitchFamily="18" charset="0"/>
                                </a:rPr>
                              </m:ctrlPr>
                            </m:dPr>
                            <m:e>
                              <m:r>
                                <a:rPr lang="en-GB" b="0" i="1" smtClean="0">
                                  <a:latin typeface="Cambria Math"/>
                                </a:rPr>
                                <m:t>2</m:t>
                              </m:r>
                              <m:r>
                                <a:rPr lang="en-GB" b="0" i="1" smtClean="0">
                                  <a:latin typeface="Cambria Math"/>
                                </a:rPr>
                                <m:t>𝑏</m:t>
                              </m:r>
                              <m:r>
                                <a:rPr lang="en-GB" b="0" i="1" smtClean="0">
                                  <a:latin typeface="Cambria Math"/>
                                </a:rPr>
                                <m:t>+1</m:t>
                              </m:r>
                            </m:e>
                          </m:d>
                          <m:r>
                            <a:rPr lang="en-GB" b="0" i="1" smtClean="0">
                              <a:latin typeface="Cambria Math"/>
                              <a:ea typeface="Cambria Math"/>
                            </a:rPr>
                            <m:t>±</m:t>
                          </m:r>
                          <m:rad>
                            <m:radPr>
                              <m:degHide m:val="on"/>
                              <m:ctrlPr>
                                <a:rPr lang="en-GB" b="0" i="1" smtClean="0">
                                  <a:latin typeface="Cambria Math" panose="02040503050406030204" pitchFamily="18" charset="0"/>
                                  <a:ea typeface="Cambria Math"/>
                                </a:rPr>
                              </m:ctrlPr>
                            </m:radPr>
                            <m:deg/>
                            <m:e>
                              <m:sSup>
                                <m:sSupPr>
                                  <m:ctrlPr>
                                    <a:rPr lang="en-GB" b="0" i="1" smtClean="0">
                                      <a:latin typeface="Cambria Math" panose="02040503050406030204" pitchFamily="18" charset="0"/>
                                      <a:ea typeface="Cambria Math"/>
                                    </a:rPr>
                                  </m:ctrlPr>
                                </m:sSupPr>
                                <m:e>
                                  <m:d>
                                    <m:dPr>
                                      <m:ctrlPr>
                                        <a:rPr lang="en-GB" b="0" i="1" smtClean="0">
                                          <a:latin typeface="Cambria Math" panose="02040503050406030204" pitchFamily="18" charset="0"/>
                                          <a:ea typeface="Cambria Math"/>
                                        </a:rPr>
                                      </m:ctrlPr>
                                    </m:dPr>
                                    <m:e>
                                      <m:r>
                                        <a:rPr lang="en-GB" b="0" i="1" smtClean="0">
                                          <a:latin typeface="Cambria Math"/>
                                          <a:ea typeface="Cambria Math"/>
                                        </a:rPr>
                                        <m:t>2</m:t>
                                      </m:r>
                                      <m:r>
                                        <a:rPr lang="en-GB" b="0" i="1" smtClean="0">
                                          <a:latin typeface="Cambria Math"/>
                                          <a:ea typeface="Cambria Math"/>
                                        </a:rPr>
                                        <m:t>𝑏</m:t>
                                      </m:r>
                                      <m:r>
                                        <a:rPr lang="en-GB" b="0" i="1" smtClean="0">
                                          <a:latin typeface="Cambria Math"/>
                                          <a:ea typeface="Cambria Math"/>
                                        </a:rPr>
                                        <m:t>+1</m:t>
                                      </m:r>
                                    </m:e>
                                  </m:d>
                                </m:e>
                                <m:sup>
                                  <m:r>
                                    <a:rPr lang="en-GB" b="0" i="1" smtClean="0">
                                      <a:latin typeface="Cambria Math"/>
                                      <a:ea typeface="Cambria Math"/>
                                    </a:rPr>
                                    <m:t>2</m:t>
                                  </m:r>
                                </m:sup>
                              </m:sSup>
                              <m:r>
                                <a:rPr lang="en-GB" b="0" i="1" smtClean="0">
                                  <a:latin typeface="Cambria Math"/>
                                  <a:ea typeface="Cambria Math"/>
                                </a:rPr>
                                <m:t>−4</m:t>
                              </m:r>
                              <m:r>
                                <a:rPr lang="en-GB" b="0" i="1" smtClean="0">
                                  <a:latin typeface="Cambria Math"/>
                                  <a:ea typeface="Cambria Math"/>
                                </a:rPr>
                                <m:t>𝑏</m:t>
                              </m:r>
                              <m:d>
                                <m:dPr>
                                  <m:ctrlPr>
                                    <a:rPr lang="en-GB" b="0" i="1" smtClean="0">
                                      <a:latin typeface="Cambria Math" panose="02040503050406030204" pitchFamily="18" charset="0"/>
                                      <a:ea typeface="Cambria Math"/>
                                    </a:rPr>
                                  </m:ctrlPr>
                                </m:dPr>
                                <m:e>
                                  <m:r>
                                    <a:rPr lang="en-GB" b="0" i="1" smtClean="0">
                                      <a:latin typeface="Cambria Math"/>
                                      <a:ea typeface="Cambria Math"/>
                                    </a:rPr>
                                    <m:t>𝑏</m:t>
                                  </m:r>
                                  <m:r>
                                    <a:rPr lang="en-GB" b="0" i="1" smtClean="0">
                                      <a:latin typeface="Cambria Math"/>
                                      <a:ea typeface="Cambria Math"/>
                                    </a:rPr>
                                    <m:t>−1</m:t>
                                  </m:r>
                                </m:e>
                              </m:d>
                            </m:e>
                          </m:rad>
                        </m:num>
                        <m:den>
                          <m:r>
                            <a:rPr lang="en-GB" b="0" i="1" smtClean="0">
                              <a:latin typeface="Cambria Math"/>
                            </a:rPr>
                            <m:t>2</m:t>
                          </m:r>
                        </m:den>
                      </m:f>
                    </m:oMath>
                  </m:oMathPara>
                </a14:m>
                <a:endParaRPr lang="en-GB" dirty="0">
                  <a:latin typeface="Comic Sans MS" panose="030F0702030302020204" pitchFamily="66" charset="0"/>
                </a:endParaRPr>
              </a:p>
              <a:p>
                <a:endParaRPr lang="en-GB" dirty="0">
                  <a:latin typeface="Comic Sans MS" panose="030F0702030302020204" pitchFamily="66" charset="0"/>
                </a:endParaRPr>
              </a:p>
              <a:p>
                <a:pPr/>
                <a14:m>
                  <m:oMathPara xmlns:m="http://schemas.openxmlformats.org/officeDocument/2006/math">
                    <m:oMathParaPr>
                      <m:jc m:val="centerGroup"/>
                    </m:oMathParaPr>
                    <m:oMath xmlns:m="http://schemas.openxmlformats.org/officeDocument/2006/math">
                      <m:r>
                        <a:rPr lang="en-GB" b="0" i="1" smtClean="0">
                          <a:latin typeface="Cambria Math"/>
                        </a:rPr>
                        <m:t>𝑤</m:t>
                      </m:r>
                      <m:r>
                        <a:rPr lang="en-GB" b="0" i="1" smtClean="0">
                          <a:latin typeface="Cambria Math"/>
                        </a:rPr>
                        <m:t>=</m:t>
                      </m:r>
                      <m:f>
                        <m:fPr>
                          <m:ctrlPr>
                            <a:rPr lang="en-GB" b="0" i="1" smtClean="0">
                              <a:latin typeface="Cambria Math" panose="02040503050406030204" pitchFamily="18" charset="0"/>
                            </a:rPr>
                          </m:ctrlPr>
                        </m:fPr>
                        <m:num>
                          <m:r>
                            <a:rPr lang="en-GB" b="0" i="1" smtClean="0">
                              <a:latin typeface="Cambria Math"/>
                            </a:rPr>
                            <m:t>2</m:t>
                          </m:r>
                          <m:r>
                            <a:rPr lang="en-GB" b="0" i="1" smtClean="0">
                              <a:latin typeface="Cambria Math"/>
                            </a:rPr>
                            <m:t>𝑏</m:t>
                          </m:r>
                          <m:r>
                            <a:rPr lang="en-GB" b="0" i="1" smtClean="0">
                              <a:latin typeface="Cambria Math"/>
                            </a:rPr>
                            <m:t>+1±</m:t>
                          </m:r>
                          <m:rad>
                            <m:radPr>
                              <m:degHide m:val="on"/>
                              <m:ctrlPr>
                                <a:rPr lang="en-GB" b="0" i="1" smtClean="0">
                                  <a:latin typeface="Cambria Math" panose="02040503050406030204" pitchFamily="18" charset="0"/>
                                  <a:ea typeface="Cambria Math"/>
                                </a:rPr>
                              </m:ctrlPr>
                            </m:radPr>
                            <m:deg/>
                            <m:e>
                              <m:r>
                                <a:rPr lang="en-GB" b="0" i="1" smtClean="0">
                                  <a:latin typeface="Cambria Math"/>
                                  <a:ea typeface="Cambria Math"/>
                                </a:rPr>
                                <m:t>8</m:t>
                              </m:r>
                              <m:r>
                                <a:rPr lang="en-GB" b="0" i="1" smtClean="0">
                                  <a:latin typeface="Cambria Math"/>
                                  <a:ea typeface="Cambria Math"/>
                                </a:rPr>
                                <m:t>𝑏</m:t>
                              </m:r>
                              <m:r>
                                <a:rPr lang="en-GB" b="0" i="1" smtClean="0">
                                  <a:latin typeface="Cambria Math"/>
                                  <a:ea typeface="Cambria Math"/>
                                </a:rPr>
                                <m:t>+1</m:t>
                              </m:r>
                            </m:e>
                          </m:rad>
                        </m:num>
                        <m:den>
                          <m:r>
                            <a:rPr lang="en-GB" b="0" i="1" smtClean="0">
                              <a:latin typeface="Cambria Math"/>
                            </a:rPr>
                            <m:t>2</m:t>
                          </m:r>
                        </m:den>
                      </m:f>
                    </m:oMath>
                  </m:oMathPara>
                </a14:m>
                <a:endParaRPr lang="en-GB" dirty="0">
                  <a:latin typeface="Comic Sans MS" panose="030F0702030302020204" pitchFamily="66" charset="0"/>
                </a:endParaRPr>
              </a:p>
              <a:p>
                <a:endParaRPr lang="en-GB" dirty="0">
                  <a:latin typeface="Comic Sans MS" panose="030F0702030302020204" pitchFamily="66" charset="0"/>
                </a:endParaRPr>
              </a:p>
              <a:p>
                <a:r>
                  <a:rPr lang="en-GB" dirty="0">
                    <a:latin typeface="Comic Sans MS" panose="030F0702030302020204" pitchFamily="66" charset="0"/>
                  </a:rPr>
                  <a:t>For </a:t>
                </a:r>
                <a14:m>
                  <m:oMath xmlns:m="http://schemas.openxmlformats.org/officeDocument/2006/math">
                    <m:r>
                      <a:rPr lang="en-GB" i="1" dirty="0" smtClean="0">
                        <a:latin typeface="Cambria Math"/>
                      </a:rPr>
                      <m:t>𝑤</m:t>
                    </m:r>
                  </m:oMath>
                </a14:m>
                <a:r>
                  <a:rPr lang="en-GB" dirty="0">
                    <a:latin typeface="Comic Sans MS" panose="030F0702030302020204" pitchFamily="66" charset="0"/>
                  </a:rPr>
                  <a:t> to be a natural number </a:t>
                </a:r>
                <a14:m>
                  <m:oMath xmlns:m="http://schemas.openxmlformats.org/officeDocument/2006/math">
                    <m:rad>
                      <m:radPr>
                        <m:degHide m:val="on"/>
                        <m:ctrlPr>
                          <a:rPr lang="en-GB" i="1" smtClean="0">
                            <a:latin typeface="Cambria Math" panose="02040503050406030204" pitchFamily="18" charset="0"/>
                          </a:rPr>
                        </m:ctrlPr>
                      </m:radPr>
                      <m:deg/>
                      <m:e>
                        <m:r>
                          <a:rPr lang="en-GB" b="0" i="1" smtClean="0">
                            <a:latin typeface="Cambria Math"/>
                          </a:rPr>
                          <m:t>8</m:t>
                        </m:r>
                        <m:r>
                          <a:rPr lang="en-GB" b="0" i="1" smtClean="0">
                            <a:latin typeface="Cambria Math"/>
                          </a:rPr>
                          <m:t>𝑏</m:t>
                        </m:r>
                        <m:r>
                          <a:rPr lang="en-GB" b="0" i="1" smtClean="0">
                            <a:latin typeface="Cambria Math"/>
                          </a:rPr>
                          <m:t>+1</m:t>
                        </m:r>
                      </m:e>
                    </m:rad>
                  </m:oMath>
                </a14:m>
                <a:r>
                  <a:rPr lang="en-GB" dirty="0">
                    <a:latin typeface="Comic Sans MS" panose="030F0702030302020204" pitchFamily="66" charset="0"/>
                  </a:rPr>
                  <a:t> must be an odd number.</a:t>
                </a:r>
              </a:p>
            </p:txBody>
          </p:sp>
        </mc:Choice>
        <mc:Fallback xmlns="">
          <p:sp>
            <p:nvSpPr>
              <p:cNvPr id="9" name="TextBox 8"/>
              <p:cNvSpPr txBox="1">
                <a:spLocks noRot="1" noChangeAspect="1" noMove="1" noResize="1" noEditPoints="1" noAdjustHandles="1" noChangeArrowheads="1" noChangeShapeType="1" noTextEdit="1"/>
              </p:cNvSpPr>
              <p:nvPr/>
            </p:nvSpPr>
            <p:spPr>
              <a:xfrm>
                <a:off x="1115616" y="260648"/>
                <a:ext cx="6984776" cy="6012864"/>
              </a:xfrm>
              <a:prstGeom prst="rect">
                <a:avLst/>
              </a:prstGeom>
              <a:blipFill rotWithShape="1">
                <a:blip r:embed="rId2"/>
                <a:stretch>
                  <a:fillRect l="-698" b="-811"/>
                </a:stretch>
              </a:blipFill>
            </p:spPr>
            <p:txBody>
              <a:bodyPr/>
              <a:lstStyle/>
              <a:p>
                <a:r>
                  <a:rPr lang="en-GB">
                    <a:noFill/>
                  </a:rPr>
                  <a:t> </a:t>
                </a:r>
              </a:p>
            </p:txBody>
          </p:sp>
        </mc:Fallback>
      </mc:AlternateContent>
      <p:grpSp>
        <p:nvGrpSpPr>
          <p:cNvPr id="4" name="Group 3"/>
          <p:cNvGrpSpPr/>
          <p:nvPr/>
        </p:nvGrpSpPr>
        <p:grpSpPr>
          <a:xfrm>
            <a:off x="5661079" y="4394575"/>
            <a:ext cx="3387387" cy="1867897"/>
            <a:chOff x="5661079" y="4394575"/>
            <a:chExt cx="3387387" cy="1867897"/>
          </a:xfrm>
        </p:grpSpPr>
        <p:sp>
          <p:nvSpPr>
            <p:cNvPr id="2" name="TextBox 1"/>
            <p:cNvSpPr txBox="1"/>
            <p:nvPr/>
          </p:nvSpPr>
          <p:spPr>
            <a:xfrm>
              <a:off x="6974007" y="4394575"/>
              <a:ext cx="2074459" cy="523220"/>
            </a:xfrm>
            <a:prstGeom prst="rect">
              <a:avLst/>
            </a:prstGeom>
            <a:noFill/>
          </p:spPr>
          <p:txBody>
            <a:bodyPr wrap="square" rtlCol="0">
              <a:spAutoFit/>
            </a:bodyPr>
            <a:lstStyle/>
            <a:p>
              <a:r>
                <a:rPr lang="en-GB" sz="1400" dirty="0">
                  <a:latin typeface="Comic Sans MS" panose="030F0702030302020204" pitchFamily="66" charset="0"/>
                </a:rPr>
                <a:t>Another clue about triangular numbers!</a:t>
              </a:r>
            </a:p>
          </p:txBody>
        </p:sp>
        <p:sp>
          <p:nvSpPr>
            <p:cNvPr id="3" name="Arc 2"/>
            <p:cNvSpPr/>
            <p:nvPr/>
          </p:nvSpPr>
          <p:spPr>
            <a:xfrm rot="16616805">
              <a:off x="6094956" y="4190863"/>
              <a:ext cx="1637732" cy="2505485"/>
            </a:xfrm>
            <a:prstGeom prst="arc">
              <a:avLst>
                <a:gd name="adj1" fmla="val 17145263"/>
                <a:gd name="adj2" fmla="val 101721"/>
              </a:avLst>
            </a:prstGeom>
            <a:ln>
              <a:head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grpSp>
    </p:spTree>
    <p:extLst>
      <p:ext uri="{BB962C8B-B14F-4D97-AF65-F5344CB8AC3E}">
        <p14:creationId xmlns:p14="http://schemas.microsoft.com/office/powerpoint/2010/main" val="306838987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4" end="4"/>
                                            </p:txEl>
                                          </p:spTgt>
                                        </p:tgtEl>
                                        <p:attrNameLst>
                                          <p:attrName>style.visibility</p:attrName>
                                        </p:attrNameLst>
                                      </p:cBhvr>
                                      <p:to>
                                        <p:strVal val="visible"/>
                                      </p:to>
                                    </p:set>
                                    <p:animEffect transition="in" filter="fade">
                                      <p:cBhvr>
                                        <p:cTn id="7" dur="500"/>
                                        <p:tgtEl>
                                          <p:spTgt spid="9">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6" end="6"/>
                                            </p:txEl>
                                          </p:spTgt>
                                        </p:tgtEl>
                                        <p:attrNameLst>
                                          <p:attrName>style.visibility</p:attrName>
                                        </p:attrNameLst>
                                      </p:cBhvr>
                                      <p:to>
                                        <p:strVal val="visible"/>
                                      </p:to>
                                    </p:set>
                                    <p:animEffect transition="in" filter="fade">
                                      <p:cBhvr>
                                        <p:cTn id="12" dur="500"/>
                                        <p:tgtEl>
                                          <p:spTgt spid="9">
                                            <p:txEl>
                                              <p:pRg st="6" end="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xEl>
                                              <p:pRg st="8" end="8"/>
                                            </p:txEl>
                                          </p:spTgt>
                                        </p:tgtEl>
                                        <p:attrNameLst>
                                          <p:attrName>style.visibility</p:attrName>
                                        </p:attrNameLst>
                                      </p:cBhvr>
                                      <p:to>
                                        <p:strVal val="visible"/>
                                      </p:to>
                                    </p:set>
                                    <p:animEffect transition="in" filter="fade">
                                      <p:cBhvr>
                                        <p:cTn id="17" dur="500"/>
                                        <p:tgtEl>
                                          <p:spTgt spid="9">
                                            <p:txEl>
                                              <p:pRg st="8" end="8"/>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xEl>
                                              <p:pRg st="10" end="10"/>
                                            </p:txEl>
                                          </p:spTgt>
                                        </p:tgtEl>
                                        <p:attrNameLst>
                                          <p:attrName>style.visibility</p:attrName>
                                        </p:attrNameLst>
                                      </p:cBhvr>
                                      <p:to>
                                        <p:strVal val="visible"/>
                                      </p:to>
                                    </p:set>
                                    <p:animEffect transition="in" filter="fade">
                                      <p:cBhvr>
                                        <p:cTn id="22" dur="500"/>
                                        <p:tgtEl>
                                          <p:spTgt spid="9">
                                            <p:txEl>
                                              <p:pRg st="10" end="1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xEl>
                                              <p:pRg st="12" end="12"/>
                                            </p:txEl>
                                          </p:spTgt>
                                        </p:tgtEl>
                                        <p:attrNameLst>
                                          <p:attrName>style.visibility</p:attrName>
                                        </p:attrNameLst>
                                      </p:cBhvr>
                                      <p:to>
                                        <p:strVal val="visible"/>
                                      </p:to>
                                    </p:set>
                                    <p:animEffect transition="in" filter="fade">
                                      <p:cBhvr>
                                        <p:cTn id="27" dur="500"/>
                                        <p:tgtEl>
                                          <p:spTgt spid="9">
                                            <p:txEl>
                                              <p:pRg st="12" end="1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9">
                                            <p:txEl>
                                              <p:pRg st="14" end="14"/>
                                            </p:txEl>
                                          </p:spTgt>
                                        </p:tgtEl>
                                        <p:attrNameLst>
                                          <p:attrName>style.visibility</p:attrName>
                                        </p:attrNameLst>
                                      </p:cBhvr>
                                      <p:to>
                                        <p:strVal val="visible"/>
                                      </p:to>
                                    </p:set>
                                    <p:animEffect transition="in" filter="fade">
                                      <p:cBhvr>
                                        <p:cTn id="32" dur="500"/>
                                        <p:tgtEl>
                                          <p:spTgt spid="9">
                                            <p:txEl>
                                              <p:pRg st="14" end="1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
                                        </p:tgtEl>
                                        <p:attrNameLst>
                                          <p:attrName>style.visibility</p:attrName>
                                        </p:attrNameLst>
                                      </p:cBhvr>
                                      <p:to>
                                        <p:strVal val="visible"/>
                                      </p:to>
                                    </p:set>
                                    <p:animEffect transition="in" filter="fade">
                                      <p:cBhvr>
                                        <p:cTn id="37" dur="500"/>
                                        <p:tgtEl>
                                          <p:spTgt spid="4"/>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9">
                                            <p:txEl>
                                              <p:pRg st="16" end="16"/>
                                            </p:txEl>
                                          </p:spTgt>
                                        </p:tgtEl>
                                        <p:attrNameLst>
                                          <p:attrName>style.visibility</p:attrName>
                                        </p:attrNameLst>
                                      </p:cBhvr>
                                      <p:to>
                                        <p:strVal val="visible"/>
                                      </p:to>
                                    </p:set>
                                    <p:animEffect transition="in" filter="fade">
                                      <p:cBhvr>
                                        <p:cTn id="42" dur="500"/>
                                        <p:tgtEl>
                                          <p:spTgt spid="9">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9" name="TextBox 8"/>
              <p:cNvSpPr txBox="1"/>
              <p:nvPr/>
            </p:nvSpPr>
            <p:spPr>
              <a:xfrm>
                <a:off x="532263" y="260648"/>
                <a:ext cx="8065827" cy="6220934"/>
              </a:xfrm>
              <a:prstGeom prst="rect">
                <a:avLst/>
              </a:prstGeom>
              <a:noFill/>
            </p:spPr>
            <p:txBody>
              <a:bodyPr wrap="square" rtlCol="0">
                <a:spAutoFit/>
              </a:bodyPr>
              <a:lstStyle/>
              <a:p>
                <a:r>
                  <a:rPr lang="en-GB" dirty="0">
                    <a:latin typeface="Comic Sans MS" panose="030F0702030302020204" pitchFamily="66" charset="0"/>
                  </a:rPr>
                  <a:t>For </a:t>
                </a:r>
                <a14:m>
                  <m:oMath xmlns:m="http://schemas.openxmlformats.org/officeDocument/2006/math">
                    <m:r>
                      <a:rPr lang="en-GB" i="1" dirty="0" smtClean="0">
                        <a:latin typeface="Cambria Math"/>
                      </a:rPr>
                      <m:t>𝑤</m:t>
                    </m:r>
                  </m:oMath>
                </a14:m>
                <a:r>
                  <a:rPr lang="en-GB" dirty="0">
                    <a:latin typeface="Comic Sans MS" panose="030F0702030302020204" pitchFamily="66" charset="0"/>
                  </a:rPr>
                  <a:t> to be a natural number </a:t>
                </a:r>
                <a14:m>
                  <m:oMath xmlns:m="http://schemas.openxmlformats.org/officeDocument/2006/math">
                    <m:rad>
                      <m:radPr>
                        <m:degHide m:val="on"/>
                        <m:ctrlPr>
                          <a:rPr lang="en-GB" i="1" smtClean="0">
                            <a:latin typeface="Cambria Math" panose="02040503050406030204" pitchFamily="18" charset="0"/>
                          </a:rPr>
                        </m:ctrlPr>
                      </m:radPr>
                      <m:deg/>
                      <m:e>
                        <m:r>
                          <a:rPr lang="en-GB" b="0" i="1" smtClean="0">
                            <a:latin typeface="Cambria Math"/>
                          </a:rPr>
                          <m:t>8</m:t>
                        </m:r>
                        <m:r>
                          <a:rPr lang="en-GB" b="0" i="1" smtClean="0">
                            <a:latin typeface="Cambria Math"/>
                          </a:rPr>
                          <m:t>𝑏</m:t>
                        </m:r>
                        <m:r>
                          <a:rPr lang="en-GB" b="0" i="1" smtClean="0">
                            <a:latin typeface="Cambria Math"/>
                          </a:rPr>
                          <m:t>+1</m:t>
                        </m:r>
                      </m:e>
                    </m:rad>
                  </m:oMath>
                </a14:m>
                <a:r>
                  <a:rPr lang="en-GB" dirty="0">
                    <a:latin typeface="Comic Sans MS" panose="030F0702030302020204" pitchFamily="66" charset="0"/>
                  </a:rPr>
                  <a:t> must be an odd number.</a:t>
                </a:r>
              </a:p>
              <a:p>
                <a:endParaRPr lang="en-GB" dirty="0">
                  <a:latin typeface="Comic Sans MS" panose="030F0702030302020204" pitchFamily="66" charset="0"/>
                </a:endParaRPr>
              </a:p>
              <a:p>
                <a:r>
                  <a:rPr lang="en-GB" dirty="0">
                    <a:latin typeface="Comic Sans MS" panose="030F0702030302020204" pitchFamily="66" charset="0"/>
                  </a:rPr>
                  <a:t>Let’s call this number </a:t>
                </a:r>
                <a14:m>
                  <m:oMath xmlns:m="http://schemas.openxmlformats.org/officeDocument/2006/math">
                    <m:r>
                      <a:rPr lang="en-GB" b="0" i="1" smtClean="0">
                        <a:latin typeface="Cambria Math"/>
                      </a:rPr>
                      <m:t>2</m:t>
                    </m:r>
                    <m:r>
                      <a:rPr lang="en-GB" b="0" i="1" smtClean="0">
                        <a:latin typeface="Cambria Math"/>
                      </a:rPr>
                      <m:t>𝑛</m:t>
                    </m:r>
                    <m:r>
                      <a:rPr lang="en-GB" b="0" i="1" smtClean="0">
                        <a:latin typeface="Cambria Math"/>
                      </a:rPr>
                      <m:t>+1</m:t>
                    </m:r>
                  </m:oMath>
                </a14:m>
                <a:r>
                  <a:rPr lang="en-GB" dirty="0">
                    <a:latin typeface="Comic Sans MS" panose="030F0702030302020204" pitchFamily="66" charset="0"/>
                  </a:rPr>
                  <a:t>.</a:t>
                </a:r>
              </a:p>
              <a:p>
                <a:endParaRPr lang="en-GB" dirty="0">
                  <a:latin typeface="Comic Sans MS" panose="030F0702030302020204" pitchFamily="66" charset="0"/>
                </a:endParaRPr>
              </a:p>
              <a:p>
                <a:r>
                  <a:rPr lang="en-GB" dirty="0">
                    <a:latin typeface="Comic Sans MS" panose="030F0702030302020204" pitchFamily="66" charset="0"/>
                  </a:rPr>
                  <a:t>So,			</a:t>
                </a:r>
                <a14:m>
                  <m:oMath xmlns:m="http://schemas.openxmlformats.org/officeDocument/2006/math">
                    <m:rad>
                      <m:radPr>
                        <m:degHide m:val="on"/>
                        <m:ctrlPr>
                          <a:rPr lang="en-GB" i="1" smtClean="0">
                            <a:latin typeface="Cambria Math" panose="02040503050406030204" pitchFamily="18" charset="0"/>
                          </a:rPr>
                        </m:ctrlPr>
                      </m:radPr>
                      <m:deg/>
                      <m:e>
                        <m:r>
                          <a:rPr lang="en-GB" b="0" i="1" smtClean="0">
                            <a:latin typeface="Cambria Math"/>
                          </a:rPr>
                          <m:t>8</m:t>
                        </m:r>
                        <m:r>
                          <a:rPr lang="en-GB" b="0" i="1" smtClean="0">
                            <a:latin typeface="Cambria Math"/>
                          </a:rPr>
                          <m:t>𝑏</m:t>
                        </m:r>
                        <m:r>
                          <a:rPr lang="en-GB" b="0" i="1" smtClean="0">
                            <a:latin typeface="Cambria Math"/>
                          </a:rPr>
                          <m:t>+1</m:t>
                        </m:r>
                      </m:e>
                    </m:rad>
                    <m:r>
                      <a:rPr lang="en-GB" b="0" i="1" smtClean="0">
                        <a:latin typeface="Cambria Math"/>
                      </a:rPr>
                      <m:t>=2</m:t>
                    </m:r>
                    <m:r>
                      <a:rPr lang="en-GB" b="0" i="1" smtClean="0">
                        <a:latin typeface="Cambria Math"/>
                      </a:rPr>
                      <m:t>𝑛</m:t>
                    </m:r>
                    <m:r>
                      <a:rPr lang="en-GB" b="0" i="1" smtClean="0">
                        <a:latin typeface="Cambria Math"/>
                      </a:rPr>
                      <m:t>+1</m:t>
                    </m:r>
                  </m:oMath>
                </a14:m>
                <a:endParaRPr lang="en-GB" dirty="0">
                  <a:latin typeface="Comic Sans MS" panose="030F0702030302020204" pitchFamily="66" charset="0"/>
                </a:endParaRPr>
              </a:p>
              <a:p>
                <a:endParaRPr lang="en-GB" dirty="0">
                  <a:latin typeface="Comic Sans MS" panose="030F0702030302020204" pitchFamily="66" charset="0"/>
                </a:endParaRPr>
              </a:p>
              <a:p>
                <a:r>
                  <a:rPr lang="en-GB" b="0" dirty="0"/>
                  <a:t>		 	   </a:t>
                </a:r>
                <a14:m>
                  <m:oMath xmlns:m="http://schemas.openxmlformats.org/officeDocument/2006/math">
                    <m:r>
                      <a:rPr lang="en-GB" b="0" i="1" smtClean="0">
                        <a:latin typeface="Cambria Math"/>
                      </a:rPr>
                      <m:t>8</m:t>
                    </m:r>
                    <m:r>
                      <a:rPr lang="en-GB" b="0" i="1" smtClean="0">
                        <a:latin typeface="Cambria Math"/>
                      </a:rPr>
                      <m:t>𝑏</m:t>
                    </m:r>
                    <m:r>
                      <a:rPr lang="en-GB" b="0" i="1" smtClean="0">
                        <a:latin typeface="Cambria Math"/>
                      </a:rPr>
                      <m:t>+1=4</m:t>
                    </m:r>
                    <m:sSup>
                      <m:sSupPr>
                        <m:ctrlPr>
                          <a:rPr lang="en-GB" b="0" i="1" smtClean="0">
                            <a:latin typeface="Cambria Math" panose="02040503050406030204" pitchFamily="18" charset="0"/>
                          </a:rPr>
                        </m:ctrlPr>
                      </m:sSupPr>
                      <m:e>
                        <m:r>
                          <a:rPr lang="en-GB" b="0" i="1" smtClean="0">
                            <a:latin typeface="Cambria Math"/>
                          </a:rPr>
                          <m:t>𝑛</m:t>
                        </m:r>
                      </m:e>
                      <m:sup>
                        <m:r>
                          <a:rPr lang="en-GB" b="0" i="1" smtClean="0">
                            <a:latin typeface="Cambria Math"/>
                          </a:rPr>
                          <m:t>2</m:t>
                        </m:r>
                      </m:sup>
                    </m:sSup>
                    <m:r>
                      <a:rPr lang="en-GB" b="0" i="1" smtClean="0">
                        <a:latin typeface="Cambria Math"/>
                      </a:rPr>
                      <m:t>+4</m:t>
                    </m:r>
                    <m:r>
                      <a:rPr lang="en-GB" b="0" i="1" smtClean="0">
                        <a:latin typeface="Cambria Math"/>
                      </a:rPr>
                      <m:t>𝑛</m:t>
                    </m:r>
                    <m:r>
                      <a:rPr lang="en-GB" b="0" i="1" smtClean="0">
                        <a:latin typeface="Cambria Math"/>
                      </a:rPr>
                      <m:t>+1</m:t>
                    </m:r>
                  </m:oMath>
                </a14:m>
                <a:endParaRPr lang="en-GB" b="0" dirty="0">
                  <a:latin typeface="Comic Sans MS" panose="030F0702030302020204" pitchFamily="66" charset="0"/>
                </a:endParaRPr>
              </a:p>
              <a:p>
                <a:endParaRPr lang="en-GB" dirty="0">
                  <a:latin typeface="Comic Sans MS" panose="030F0702030302020204" pitchFamily="66" charset="0"/>
                </a:endParaRPr>
              </a:p>
              <a:p>
                <a:r>
                  <a:rPr lang="en-GB" b="0" dirty="0"/>
                  <a:t> 			          </a:t>
                </a:r>
                <a14:m>
                  <m:oMath xmlns:m="http://schemas.openxmlformats.org/officeDocument/2006/math">
                    <m:r>
                      <a:rPr lang="en-GB" b="0" i="1" smtClean="0">
                        <a:latin typeface="Cambria Math"/>
                      </a:rPr>
                      <m:t>8</m:t>
                    </m:r>
                    <m:r>
                      <a:rPr lang="en-GB" b="0" i="1" smtClean="0">
                        <a:latin typeface="Cambria Math"/>
                      </a:rPr>
                      <m:t>𝑏</m:t>
                    </m:r>
                    <m:r>
                      <a:rPr lang="en-GB" b="0" i="1" smtClean="0">
                        <a:latin typeface="Cambria Math"/>
                      </a:rPr>
                      <m:t>=4</m:t>
                    </m:r>
                    <m:r>
                      <a:rPr lang="en-GB" b="0" i="1" smtClean="0">
                        <a:latin typeface="Cambria Math"/>
                      </a:rPr>
                      <m:t>𝑛</m:t>
                    </m:r>
                    <m:d>
                      <m:dPr>
                        <m:ctrlPr>
                          <a:rPr lang="en-GB" b="0" i="1" smtClean="0">
                            <a:latin typeface="Cambria Math" panose="02040503050406030204" pitchFamily="18" charset="0"/>
                          </a:rPr>
                        </m:ctrlPr>
                      </m:dPr>
                      <m:e>
                        <m:r>
                          <a:rPr lang="en-GB" b="0" i="1" smtClean="0">
                            <a:latin typeface="Cambria Math"/>
                          </a:rPr>
                          <m:t>𝑛</m:t>
                        </m:r>
                        <m:r>
                          <a:rPr lang="en-GB" b="0" i="1" smtClean="0">
                            <a:latin typeface="Cambria Math"/>
                          </a:rPr>
                          <m:t>+1</m:t>
                        </m:r>
                      </m:e>
                    </m:d>
                  </m:oMath>
                </a14:m>
                <a:endParaRPr lang="en-GB" b="0" dirty="0">
                  <a:latin typeface="Comic Sans MS" panose="030F0702030302020204" pitchFamily="66" charset="0"/>
                </a:endParaRPr>
              </a:p>
              <a:p>
                <a:endParaRPr lang="en-GB" dirty="0">
                  <a:latin typeface="Comic Sans MS" panose="030F0702030302020204" pitchFamily="66" charset="0"/>
                </a:endParaRPr>
              </a:p>
              <a:p>
                <a:r>
                  <a:rPr lang="en-GB" b="0" dirty="0"/>
                  <a:t> 			            </a:t>
                </a:r>
                <a14:m>
                  <m:oMath xmlns:m="http://schemas.openxmlformats.org/officeDocument/2006/math">
                    <m:r>
                      <a:rPr lang="en-GB" b="0" i="1" smtClean="0">
                        <a:latin typeface="Cambria Math"/>
                      </a:rPr>
                      <m:t>𝑏</m:t>
                    </m:r>
                    <m:r>
                      <a:rPr lang="en-GB" b="0" i="1" smtClean="0">
                        <a:latin typeface="Cambria Math"/>
                      </a:rPr>
                      <m:t>=</m:t>
                    </m:r>
                    <m:f>
                      <m:fPr>
                        <m:ctrlPr>
                          <a:rPr lang="en-GB" b="0" i="1" smtClean="0">
                            <a:latin typeface="Cambria Math" panose="02040503050406030204" pitchFamily="18" charset="0"/>
                          </a:rPr>
                        </m:ctrlPr>
                      </m:fPr>
                      <m:num>
                        <m:r>
                          <a:rPr lang="en-GB" b="0" i="1" smtClean="0">
                            <a:latin typeface="Cambria Math"/>
                          </a:rPr>
                          <m:t>1</m:t>
                        </m:r>
                      </m:num>
                      <m:den>
                        <m:r>
                          <a:rPr lang="en-GB" b="0" i="1" smtClean="0">
                            <a:latin typeface="Cambria Math"/>
                          </a:rPr>
                          <m:t>2</m:t>
                        </m:r>
                      </m:den>
                    </m:f>
                    <m:r>
                      <a:rPr lang="en-GB" b="0" i="1" smtClean="0">
                        <a:latin typeface="Cambria Math"/>
                      </a:rPr>
                      <m:t>𝑛</m:t>
                    </m:r>
                    <m:d>
                      <m:dPr>
                        <m:ctrlPr>
                          <a:rPr lang="en-GB" b="0" i="1" smtClean="0">
                            <a:latin typeface="Cambria Math" panose="02040503050406030204" pitchFamily="18" charset="0"/>
                          </a:rPr>
                        </m:ctrlPr>
                      </m:dPr>
                      <m:e>
                        <m:r>
                          <a:rPr lang="en-GB" b="0" i="1" smtClean="0">
                            <a:latin typeface="Cambria Math"/>
                          </a:rPr>
                          <m:t>𝑛</m:t>
                        </m:r>
                        <m:r>
                          <a:rPr lang="en-GB" b="0" i="1" smtClean="0">
                            <a:latin typeface="Cambria Math"/>
                          </a:rPr>
                          <m:t>+1</m:t>
                        </m:r>
                      </m:e>
                    </m:d>
                  </m:oMath>
                </a14:m>
                <a:endParaRPr lang="en-GB" dirty="0">
                  <a:latin typeface="Comic Sans MS" panose="030F0702030302020204" pitchFamily="66" charset="0"/>
                </a:endParaRPr>
              </a:p>
              <a:p>
                <a:endParaRPr lang="en-GB" dirty="0">
                  <a:latin typeface="Comic Sans MS" panose="030F0702030302020204" pitchFamily="66" charset="0"/>
                </a:endParaRPr>
              </a:p>
              <a:p>
                <a:r>
                  <a:rPr lang="en-GB" dirty="0">
                    <a:latin typeface="Comic Sans MS" panose="030F0702030302020204" pitchFamily="66" charset="0"/>
                  </a:rPr>
                  <a:t>So </a:t>
                </a:r>
                <a14:m>
                  <m:oMath xmlns:m="http://schemas.openxmlformats.org/officeDocument/2006/math">
                    <m:r>
                      <a:rPr lang="en-GB" i="1" dirty="0" smtClean="0">
                        <a:latin typeface="Cambria Math"/>
                      </a:rPr>
                      <m:t>𝑏</m:t>
                    </m:r>
                  </m:oMath>
                </a14:m>
                <a:r>
                  <a:rPr lang="en-GB" dirty="0">
                    <a:latin typeface="Comic Sans MS" panose="030F0702030302020204" pitchFamily="66" charset="0"/>
                  </a:rPr>
                  <a:t> must be a triangular number.</a:t>
                </a:r>
              </a:p>
              <a:p>
                <a:endParaRPr lang="en-GB" dirty="0">
                  <a:latin typeface="Comic Sans MS" panose="030F0702030302020204" pitchFamily="66" charset="0"/>
                </a:endParaRPr>
              </a:p>
              <a:p>
                <a:r>
                  <a:rPr lang="en-GB" dirty="0">
                    <a:latin typeface="Comic Sans MS" panose="030F0702030302020204" pitchFamily="66" charset="0"/>
                  </a:rPr>
                  <a:t>For </a:t>
                </a:r>
                <a14:m>
                  <m:oMath xmlns:m="http://schemas.openxmlformats.org/officeDocument/2006/math">
                    <m:r>
                      <a:rPr lang="en-GB" b="0" i="1" smtClean="0">
                        <a:latin typeface="Cambria Math"/>
                      </a:rPr>
                      <m:t>𝑏</m:t>
                    </m:r>
                    <m:r>
                      <a:rPr lang="en-GB" b="0" i="1" smtClean="0">
                        <a:latin typeface="Cambria Math"/>
                      </a:rPr>
                      <m:t>=</m:t>
                    </m:r>
                    <m:f>
                      <m:fPr>
                        <m:ctrlPr>
                          <a:rPr lang="en-GB" b="0" i="1" smtClean="0">
                            <a:latin typeface="Cambria Math" panose="02040503050406030204" pitchFamily="18" charset="0"/>
                          </a:rPr>
                        </m:ctrlPr>
                      </m:fPr>
                      <m:num>
                        <m:r>
                          <a:rPr lang="en-GB" b="0" i="1" smtClean="0">
                            <a:latin typeface="Cambria Math"/>
                          </a:rPr>
                          <m:t>1</m:t>
                        </m:r>
                      </m:num>
                      <m:den>
                        <m:r>
                          <a:rPr lang="en-GB" b="0" i="1" smtClean="0">
                            <a:latin typeface="Cambria Math"/>
                          </a:rPr>
                          <m:t>2</m:t>
                        </m:r>
                      </m:den>
                    </m:f>
                    <m:r>
                      <a:rPr lang="en-GB" b="0" i="1" smtClean="0">
                        <a:latin typeface="Cambria Math"/>
                      </a:rPr>
                      <m:t>𝑛</m:t>
                    </m:r>
                    <m:d>
                      <m:dPr>
                        <m:ctrlPr>
                          <a:rPr lang="en-GB" b="0" i="1" smtClean="0">
                            <a:latin typeface="Cambria Math" panose="02040503050406030204" pitchFamily="18" charset="0"/>
                          </a:rPr>
                        </m:ctrlPr>
                      </m:dPr>
                      <m:e>
                        <m:r>
                          <a:rPr lang="en-GB" b="0" i="1" smtClean="0">
                            <a:latin typeface="Cambria Math"/>
                          </a:rPr>
                          <m:t>𝑛</m:t>
                        </m:r>
                        <m:r>
                          <a:rPr lang="en-GB" b="0" i="1" smtClean="0">
                            <a:latin typeface="Cambria Math"/>
                          </a:rPr>
                          <m:t>+1</m:t>
                        </m:r>
                      </m:e>
                    </m:d>
                  </m:oMath>
                </a14:m>
                <a:r>
                  <a:rPr lang="en-GB" dirty="0">
                    <a:latin typeface="Comic Sans MS" panose="030F0702030302020204" pitchFamily="66" charset="0"/>
                  </a:rPr>
                  <a:t>:	</a:t>
                </a:r>
              </a:p>
              <a:p>
                <a:pPr/>
                <a14:m>
                  <m:oMathPara xmlns:m="http://schemas.openxmlformats.org/officeDocument/2006/math">
                    <m:oMathParaPr>
                      <m:jc m:val="centerGroup"/>
                    </m:oMathParaPr>
                    <m:oMath xmlns:m="http://schemas.openxmlformats.org/officeDocument/2006/math">
                      <m:r>
                        <a:rPr lang="en-GB" b="0" i="1" smtClean="0">
                          <a:latin typeface="Cambria Math"/>
                        </a:rPr>
                        <m:t>𝑤</m:t>
                      </m:r>
                      <m:r>
                        <a:rPr lang="en-GB" b="0" i="1" smtClean="0">
                          <a:latin typeface="Cambria Math"/>
                        </a:rPr>
                        <m:t>=</m:t>
                      </m:r>
                      <m:f>
                        <m:fPr>
                          <m:ctrlPr>
                            <a:rPr lang="en-GB" b="0" i="1" smtClean="0">
                              <a:latin typeface="Cambria Math" panose="02040503050406030204" pitchFamily="18" charset="0"/>
                            </a:rPr>
                          </m:ctrlPr>
                        </m:fPr>
                        <m:num>
                          <m:sSup>
                            <m:sSupPr>
                              <m:ctrlPr>
                                <a:rPr lang="en-GB" b="0" i="1" smtClean="0">
                                  <a:latin typeface="Cambria Math" panose="02040503050406030204" pitchFamily="18" charset="0"/>
                                </a:rPr>
                              </m:ctrlPr>
                            </m:sSupPr>
                            <m:e>
                              <m:r>
                                <a:rPr lang="en-GB" b="0" i="1" smtClean="0">
                                  <a:latin typeface="Cambria Math"/>
                                </a:rPr>
                                <m:t>𝑛</m:t>
                              </m:r>
                            </m:e>
                            <m:sup>
                              <m:r>
                                <a:rPr lang="en-GB" b="0" i="1" smtClean="0">
                                  <a:latin typeface="Cambria Math"/>
                                </a:rPr>
                                <m:t>2</m:t>
                              </m:r>
                            </m:sup>
                          </m:sSup>
                          <m:r>
                            <a:rPr lang="en-GB" b="0" i="1" smtClean="0">
                              <a:latin typeface="Cambria Math"/>
                            </a:rPr>
                            <m:t>+</m:t>
                          </m:r>
                          <m:r>
                            <a:rPr lang="en-GB" b="0" i="1" smtClean="0">
                              <a:latin typeface="Cambria Math"/>
                            </a:rPr>
                            <m:t>𝑛</m:t>
                          </m:r>
                          <m:r>
                            <a:rPr lang="en-GB" b="0" i="1" smtClean="0">
                              <a:latin typeface="Cambria Math"/>
                            </a:rPr>
                            <m:t>+1±</m:t>
                          </m:r>
                          <m:d>
                            <m:dPr>
                              <m:ctrlPr>
                                <a:rPr lang="en-GB" b="0" i="1" smtClean="0">
                                  <a:latin typeface="Cambria Math" panose="02040503050406030204" pitchFamily="18" charset="0"/>
                                  <a:ea typeface="Cambria Math"/>
                                </a:rPr>
                              </m:ctrlPr>
                            </m:dPr>
                            <m:e>
                              <m:r>
                                <a:rPr lang="en-GB" b="0" i="1" smtClean="0">
                                  <a:latin typeface="Cambria Math"/>
                                  <a:ea typeface="Cambria Math"/>
                                </a:rPr>
                                <m:t>2</m:t>
                              </m:r>
                              <m:r>
                                <a:rPr lang="en-GB" b="0" i="1" smtClean="0">
                                  <a:latin typeface="Cambria Math"/>
                                  <a:ea typeface="Cambria Math"/>
                                </a:rPr>
                                <m:t>𝑛</m:t>
                              </m:r>
                              <m:r>
                                <a:rPr lang="en-GB" b="0" i="1" smtClean="0">
                                  <a:latin typeface="Cambria Math"/>
                                  <a:ea typeface="Cambria Math"/>
                                </a:rPr>
                                <m:t>+1</m:t>
                              </m:r>
                            </m:e>
                          </m:d>
                        </m:num>
                        <m:den>
                          <m:r>
                            <a:rPr lang="en-GB" b="0" i="1" smtClean="0">
                              <a:latin typeface="Cambria Math"/>
                            </a:rPr>
                            <m:t>2</m:t>
                          </m:r>
                        </m:den>
                      </m:f>
                    </m:oMath>
                  </m:oMathPara>
                </a14:m>
                <a:endParaRPr lang="en-GB" dirty="0">
                  <a:latin typeface="Comic Sans MS" panose="030F0702030302020204" pitchFamily="66" charset="0"/>
                </a:endParaRPr>
              </a:p>
              <a:p>
                <a:r>
                  <a:rPr lang="en-GB" b="0" dirty="0"/>
                  <a:t> 	</a:t>
                </a:r>
                <a14:m>
                  <m:oMath xmlns:m="http://schemas.openxmlformats.org/officeDocument/2006/math">
                    <m:r>
                      <a:rPr lang="en-GB" b="0" i="1" smtClean="0">
                        <a:latin typeface="Cambria Math"/>
                      </a:rPr>
                      <m:t>𝑤</m:t>
                    </m:r>
                    <m:r>
                      <a:rPr lang="en-GB" b="0" i="1" smtClean="0">
                        <a:latin typeface="Cambria Math"/>
                      </a:rPr>
                      <m:t>=</m:t>
                    </m:r>
                    <m:f>
                      <m:fPr>
                        <m:ctrlPr>
                          <a:rPr lang="en-GB" b="0" i="1" smtClean="0">
                            <a:latin typeface="Cambria Math" panose="02040503050406030204" pitchFamily="18" charset="0"/>
                          </a:rPr>
                        </m:ctrlPr>
                      </m:fPr>
                      <m:num>
                        <m:sSup>
                          <m:sSupPr>
                            <m:ctrlPr>
                              <a:rPr lang="en-GB" b="0" i="1" smtClean="0">
                                <a:latin typeface="Cambria Math" panose="02040503050406030204" pitchFamily="18" charset="0"/>
                              </a:rPr>
                            </m:ctrlPr>
                          </m:sSupPr>
                          <m:e>
                            <m:r>
                              <a:rPr lang="en-GB" b="0" i="1" smtClean="0">
                                <a:latin typeface="Cambria Math"/>
                              </a:rPr>
                              <m:t>𝑛</m:t>
                            </m:r>
                          </m:e>
                          <m:sup>
                            <m:r>
                              <a:rPr lang="en-GB" b="0" i="1" smtClean="0">
                                <a:latin typeface="Cambria Math"/>
                              </a:rPr>
                              <m:t>2</m:t>
                            </m:r>
                          </m:sup>
                        </m:sSup>
                        <m:r>
                          <a:rPr lang="en-GB" b="0" i="1" smtClean="0">
                            <a:latin typeface="Cambria Math"/>
                          </a:rPr>
                          <m:t>−</m:t>
                        </m:r>
                        <m:r>
                          <a:rPr lang="en-GB" b="0" i="1" smtClean="0">
                            <a:latin typeface="Cambria Math"/>
                          </a:rPr>
                          <m:t>𝑛</m:t>
                        </m:r>
                      </m:num>
                      <m:den>
                        <m:r>
                          <a:rPr lang="en-GB" b="0" i="1" smtClean="0">
                            <a:latin typeface="Cambria Math"/>
                          </a:rPr>
                          <m:t>2</m:t>
                        </m:r>
                      </m:den>
                    </m:f>
                    <m:r>
                      <a:rPr lang="en-GB" b="0" i="1" smtClean="0">
                        <a:latin typeface="Cambria Math"/>
                      </a:rPr>
                      <m:t>=</m:t>
                    </m:r>
                    <m:f>
                      <m:fPr>
                        <m:ctrlPr>
                          <a:rPr lang="en-GB" b="0" i="1" smtClean="0">
                            <a:latin typeface="Cambria Math" panose="02040503050406030204" pitchFamily="18" charset="0"/>
                          </a:rPr>
                        </m:ctrlPr>
                      </m:fPr>
                      <m:num>
                        <m:r>
                          <a:rPr lang="en-GB" b="0" i="1" smtClean="0">
                            <a:latin typeface="Cambria Math"/>
                          </a:rPr>
                          <m:t>1</m:t>
                        </m:r>
                      </m:num>
                      <m:den>
                        <m:r>
                          <a:rPr lang="en-GB" b="0" i="1" smtClean="0">
                            <a:latin typeface="Cambria Math"/>
                          </a:rPr>
                          <m:t>2</m:t>
                        </m:r>
                      </m:den>
                    </m:f>
                    <m:d>
                      <m:dPr>
                        <m:ctrlPr>
                          <a:rPr lang="en-GB" b="0" i="1" smtClean="0">
                            <a:latin typeface="Cambria Math" panose="02040503050406030204" pitchFamily="18" charset="0"/>
                          </a:rPr>
                        </m:ctrlPr>
                      </m:dPr>
                      <m:e>
                        <m:r>
                          <a:rPr lang="en-GB" b="0" i="1" smtClean="0">
                            <a:latin typeface="Cambria Math"/>
                          </a:rPr>
                          <m:t>𝑛</m:t>
                        </m:r>
                        <m:r>
                          <a:rPr lang="en-GB" b="0" i="1" smtClean="0">
                            <a:latin typeface="Cambria Math"/>
                          </a:rPr>
                          <m:t>−1</m:t>
                        </m:r>
                      </m:e>
                    </m:d>
                    <m:r>
                      <a:rPr lang="en-GB" b="0" i="1" smtClean="0">
                        <a:latin typeface="Cambria Math"/>
                      </a:rPr>
                      <m:t>𝑛</m:t>
                    </m:r>
                  </m:oMath>
                </a14:m>
                <a:r>
                  <a:rPr lang="en-GB" dirty="0">
                    <a:latin typeface="Comic Sans MS" panose="030F0702030302020204" pitchFamily="66" charset="0"/>
                  </a:rPr>
                  <a:t>     or    </a:t>
                </a:r>
                <a14:m>
                  <m:oMath xmlns:m="http://schemas.openxmlformats.org/officeDocument/2006/math">
                    <m:r>
                      <a:rPr lang="en-GB" b="0" i="1" smtClean="0">
                        <a:latin typeface="Cambria Math"/>
                      </a:rPr>
                      <m:t>𝑤</m:t>
                    </m:r>
                    <m:r>
                      <a:rPr lang="en-GB" b="0" i="1" smtClean="0">
                        <a:latin typeface="Cambria Math"/>
                      </a:rPr>
                      <m:t>=</m:t>
                    </m:r>
                    <m:f>
                      <m:fPr>
                        <m:ctrlPr>
                          <a:rPr lang="en-GB" b="0" i="1" smtClean="0">
                            <a:latin typeface="Cambria Math" panose="02040503050406030204" pitchFamily="18" charset="0"/>
                          </a:rPr>
                        </m:ctrlPr>
                      </m:fPr>
                      <m:num>
                        <m:sSup>
                          <m:sSupPr>
                            <m:ctrlPr>
                              <a:rPr lang="en-GB" b="0" i="1" smtClean="0">
                                <a:latin typeface="Cambria Math" panose="02040503050406030204" pitchFamily="18" charset="0"/>
                              </a:rPr>
                            </m:ctrlPr>
                          </m:sSupPr>
                          <m:e>
                            <m:r>
                              <a:rPr lang="en-GB" b="0" i="1" smtClean="0">
                                <a:latin typeface="Cambria Math"/>
                              </a:rPr>
                              <m:t>𝑛</m:t>
                            </m:r>
                          </m:e>
                          <m:sup>
                            <m:r>
                              <a:rPr lang="en-GB" b="0" i="1" smtClean="0">
                                <a:latin typeface="Cambria Math"/>
                              </a:rPr>
                              <m:t>2</m:t>
                            </m:r>
                          </m:sup>
                        </m:sSup>
                        <m:r>
                          <a:rPr lang="en-GB" b="0" i="1" smtClean="0">
                            <a:latin typeface="Cambria Math"/>
                          </a:rPr>
                          <m:t>+3</m:t>
                        </m:r>
                        <m:r>
                          <a:rPr lang="en-GB" b="0" i="1" smtClean="0">
                            <a:latin typeface="Cambria Math"/>
                          </a:rPr>
                          <m:t>𝑛</m:t>
                        </m:r>
                        <m:r>
                          <a:rPr lang="en-GB" b="0" i="1" smtClean="0">
                            <a:latin typeface="Cambria Math"/>
                          </a:rPr>
                          <m:t>+2</m:t>
                        </m:r>
                      </m:num>
                      <m:den>
                        <m:r>
                          <a:rPr lang="en-GB" b="0" i="1" smtClean="0">
                            <a:latin typeface="Cambria Math"/>
                          </a:rPr>
                          <m:t>2</m:t>
                        </m:r>
                      </m:den>
                    </m:f>
                    <m:r>
                      <a:rPr lang="en-GB" b="0" i="1" smtClean="0">
                        <a:latin typeface="Cambria Math"/>
                      </a:rPr>
                      <m:t>=</m:t>
                    </m:r>
                    <m:f>
                      <m:fPr>
                        <m:ctrlPr>
                          <a:rPr lang="en-GB" b="0" i="1" smtClean="0">
                            <a:latin typeface="Cambria Math" panose="02040503050406030204" pitchFamily="18" charset="0"/>
                          </a:rPr>
                        </m:ctrlPr>
                      </m:fPr>
                      <m:num>
                        <m:r>
                          <a:rPr lang="en-GB" b="0" i="1" smtClean="0">
                            <a:latin typeface="Cambria Math"/>
                          </a:rPr>
                          <m:t>1</m:t>
                        </m:r>
                      </m:num>
                      <m:den>
                        <m:r>
                          <a:rPr lang="en-GB" b="0" i="1" smtClean="0">
                            <a:latin typeface="Cambria Math"/>
                          </a:rPr>
                          <m:t>2</m:t>
                        </m:r>
                      </m:den>
                    </m:f>
                    <m:d>
                      <m:dPr>
                        <m:ctrlPr>
                          <a:rPr lang="en-GB" b="0" i="1" smtClean="0">
                            <a:latin typeface="Cambria Math" panose="02040503050406030204" pitchFamily="18" charset="0"/>
                          </a:rPr>
                        </m:ctrlPr>
                      </m:dPr>
                      <m:e>
                        <m:r>
                          <a:rPr lang="en-GB" b="0" i="1" smtClean="0">
                            <a:latin typeface="Cambria Math"/>
                          </a:rPr>
                          <m:t>𝑛</m:t>
                        </m:r>
                        <m:r>
                          <a:rPr lang="en-GB" b="0" i="1" smtClean="0">
                            <a:latin typeface="Cambria Math"/>
                          </a:rPr>
                          <m:t>+1</m:t>
                        </m:r>
                      </m:e>
                    </m:d>
                    <m:d>
                      <m:dPr>
                        <m:ctrlPr>
                          <a:rPr lang="en-GB" b="0" i="1" smtClean="0">
                            <a:latin typeface="Cambria Math" panose="02040503050406030204" pitchFamily="18" charset="0"/>
                          </a:rPr>
                        </m:ctrlPr>
                      </m:dPr>
                      <m:e>
                        <m:r>
                          <a:rPr lang="en-GB" b="0" i="1" smtClean="0">
                            <a:latin typeface="Cambria Math"/>
                          </a:rPr>
                          <m:t>𝑛</m:t>
                        </m:r>
                        <m:r>
                          <a:rPr lang="en-GB" b="0" i="1" smtClean="0">
                            <a:latin typeface="Cambria Math"/>
                          </a:rPr>
                          <m:t>+2</m:t>
                        </m:r>
                      </m:e>
                    </m:d>
                  </m:oMath>
                </a14:m>
                <a:endParaRPr lang="en-GB" dirty="0">
                  <a:latin typeface="Comic Sans MS" panose="030F0702030302020204" pitchFamily="66" charset="0"/>
                </a:endParaRPr>
              </a:p>
              <a:p>
                <a:endParaRPr lang="en-GB" dirty="0">
                  <a:latin typeface="Comic Sans MS" panose="030F0702030302020204" pitchFamily="66" charset="0"/>
                </a:endParaRPr>
              </a:p>
              <a:p>
                <a:r>
                  <a:rPr lang="en-GB" sz="2800" dirty="0">
                    <a:latin typeface="Comic Sans MS" panose="030F0702030302020204" pitchFamily="66" charset="0"/>
                  </a:rPr>
                  <a:t>So, when  </a:t>
                </a:r>
                <a14:m>
                  <m:oMath xmlns:m="http://schemas.openxmlformats.org/officeDocument/2006/math">
                    <m:r>
                      <a:rPr lang="en-GB" sz="2800" b="0" i="1" smtClean="0">
                        <a:latin typeface="Cambria Math"/>
                      </a:rPr>
                      <m:t>𝑏</m:t>
                    </m:r>
                    <m:r>
                      <a:rPr lang="en-GB" sz="2800" b="0" i="1" smtClean="0">
                        <a:latin typeface="Cambria Math"/>
                      </a:rPr>
                      <m:t>=</m:t>
                    </m:r>
                    <m:sSub>
                      <m:sSubPr>
                        <m:ctrlPr>
                          <a:rPr lang="en-GB" sz="2800" b="0" i="1" smtClean="0">
                            <a:latin typeface="Cambria Math" panose="02040503050406030204" pitchFamily="18" charset="0"/>
                          </a:rPr>
                        </m:ctrlPr>
                      </m:sSubPr>
                      <m:e>
                        <m:r>
                          <a:rPr lang="en-GB" sz="2800" b="0" i="1" smtClean="0">
                            <a:latin typeface="Cambria Math"/>
                          </a:rPr>
                          <m:t>𝑇</m:t>
                        </m:r>
                      </m:e>
                      <m:sub>
                        <m:r>
                          <a:rPr lang="en-GB" sz="2800" b="0" i="1" smtClean="0">
                            <a:latin typeface="Cambria Math"/>
                          </a:rPr>
                          <m:t>𝑛</m:t>
                        </m:r>
                      </m:sub>
                    </m:sSub>
                  </m:oMath>
                </a14:m>
                <a:r>
                  <a:rPr lang="en-GB" sz="2800" dirty="0">
                    <a:latin typeface="Comic Sans MS" panose="030F0702030302020204" pitchFamily="66" charset="0"/>
                  </a:rPr>
                  <a:t>     then  </a:t>
                </a:r>
                <a14:m>
                  <m:oMath xmlns:m="http://schemas.openxmlformats.org/officeDocument/2006/math">
                    <m:r>
                      <a:rPr lang="en-GB" sz="2800" b="0" i="1" smtClean="0">
                        <a:latin typeface="Cambria Math"/>
                      </a:rPr>
                      <m:t>𝑤</m:t>
                    </m:r>
                    <m:r>
                      <a:rPr lang="en-GB" sz="2800" b="0" i="1" smtClean="0">
                        <a:latin typeface="Cambria Math"/>
                      </a:rPr>
                      <m:t>=</m:t>
                    </m:r>
                    <m:sSub>
                      <m:sSubPr>
                        <m:ctrlPr>
                          <a:rPr lang="en-GB" sz="2800" b="0" i="1" smtClean="0">
                            <a:latin typeface="Cambria Math" panose="02040503050406030204" pitchFamily="18" charset="0"/>
                          </a:rPr>
                        </m:ctrlPr>
                      </m:sSubPr>
                      <m:e>
                        <m:r>
                          <a:rPr lang="en-GB" sz="2800" b="0" i="1" smtClean="0">
                            <a:latin typeface="Cambria Math"/>
                          </a:rPr>
                          <m:t>𝑇</m:t>
                        </m:r>
                      </m:e>
                      <m:sub>
                        <m:r>
                          <a:rPr lang="en-GB" sz="2800" b="0" i="1" smtClean="0">
                            <a:latin typeface="Cambria Math"/>
                          </a:rPr>
                          <m:t>𝑛</m:t>
                        </m:r>
                        <m:r>
                          <a:rPr lang="en-GB" sz="2800" b="0" i="1" smtClean="0">
                            <a:latin typeface="Cambria Math"/>
                          </a:rPr>
                          <m:t>−1</m:t>
                        </m:r>
                      </m:sub>
                    </m:sSub>
                  </m:oMath>
                </a14:m>
                <a:r>
                  <a:rPr lang="en-GB" sz="2800" dirty="0">
                    <a:latin typeface="Comic Sans MS" panose="030F0702030302020204" pitchFamily="66" charset="0"/>
                  </a:rPr>
                  <a:t>  or  </a:t>
                </a:r>
                <a14:m>
                  <m:oMath xmlns:m="http://schemas.openxmlformats.org/officeDocument/2006/math">
                    <m:r>
                      <a:rPr lang="en-GB" sz="2800" b="0" i="1" smtClean="0">
                        <a:latin typeface="Cambria Math"/>
                      </a:rPr>
                      <m:t>𝑤</m:t>
                    </m:r>
                    <m:r>
                      <a:rPr lang="en-GB" sz="2800" b="0" i="1" smtClean="0">
                        <a:latin typeface="Cambria Math"/>
                      </a:rPr>
                      <m:t>=</m:t>
                    </m:r>
                    <m:sSub>
                      <m:sSubPr>
                        <m:ctrlPr>
                          <a:rPr lang="en-GB" sz="2800" b="0" i="1" smtClean="0">
                            <a:latin typeface="Cambria Math" panose="02040503050406030204" pitchFamily="18" charset="0"/>
                          </a:rPr>
                        </m:ctrlPr>
                      </m:sSubPr>
                      <m:e>
                        <m:r>
                          <a:rPr lang="en-GB" sz="2800" b="0" i="1" smtClean="0">
                            <a:latin typeface="Cambria Math"/>
                          </a:rPr>
                          <m:t>𝑇</m:t>
                        </m:r>
                      </m:e>
                      <m:sub>
                        <m:r>
                          <a:rPr lang="en-GB" sz="2800" b="0" i="1" smtClean="0">
                            <a:latin typeface="Cambria Math"/>
                          </a:rPr>
                          <m:t>𝑛</m:t>
                        </m:r>
                        <m:r>
                          <a:rPr lang="en-GB" sz="2800" b="0" i="1" smtClean="0">
                            <a:latin typeface="Cambria Math"/>
                          </a:rPr>
                          <m:t>+1</m:t>
                        </m:r>
                      </m:sub>
                    </m:sSub>
                  </m:oMath>
                </a14:m>
                <a:endParaRPr lang="en-GB" sz="2800" dirty="0">
                  <a:latin typeface="Comic Sans MS" panose="030F0702030302020204" pitchFamily="66" charset="0"/>
                </a:endParaRPr>
              </a:p>
            </p:txBody>
          </p:sp>
        </mc:Choice>
        <mc:Fallback xmlns="">
          <p:sp>
            <p:nvSpPr>
              <p:cNvPr id="9" name="TextBox 8"/>
              <p:cNvSpPr txBox="1">
                <a:spLocks noRot="1" noChangeAspect="1" noMove="1" noResize="1" noEditPoints="1" noAdjustHandles="1" noChangeArrowheads="1" noChangeShapeType="1" noTextEdit="1"/>
              </p:cNvSpPr>
              <p:nvPr/>
            </p:nvSpPr>
            <p:spPr>
              <a:xfrm>
                <a:off x="532263" y="260648"/>
                <a:ext cx="8065827" cy="6220934"/>
              </a:xfrm>
              <a:prstGeom prst="rect">
                <a:avLst/>
              </a:prstGeom>
              <a:blipFill rotWithShape="1">
                <a:blip r:embed="rId2"/>
                <a:stretch>
                  <a:fillRect l="-1512" b="-1863"/>
                </a:stretch>
              </a:blipFill>
            </p:spPr>
            <p:txBody>
              <a:bodyPr/>
              <a:lstStyle/>
              <a:p>
                <a:r>
                  <a:rPr lang="en-GB">
                    <a:noFill/>
                  </a:rPr>
                  <a:t> </a:t>
                </a:r>
              </a:p>
            </p:txBody>
          </p:sp>
        </mc:Fallback>
      </mc:AlternateContent>
    </p:spTree>
    <p:extLst>
      <p:ext uri="{BB962C8B-B14F-4D97-AF65-F5344CB8AC3E}">
        <p14:creationId xmlns:p14="http://schemas.microsoft.com/office/powerpoint/2010/main" val="308752228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2" end="2"/>
                                            </p:txEl>
                                          </p:spTgt>
                                        </p:tgtEl>
                                        <p:attrNameLst>
                                          <p:attrName>style.visibility</p:attrName>
                                        </p:attrNameLst>
                                      </p:cBhvr>
                                      <p:to>
                                        <p:strVal val="visible"/>
                                      </p:to>
                                    </p:set>
                                    <p:animEffect transition="in" filter="fade">
                                      <p:cBhvr>
                                        <p:cTn id="7" dur="500"/>
                                        <p:tgtEl>
                                          <p:spTgt spid="9">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4" end="4"/>
                                            </p:txEl>
                                          </p:spTgt>
                                        </p:tgtEl>
                                        <p:attrNameLst>
                                          <p:attrName>style.visibility</p:attrName>
                                        </p:attrNameLst>
                                      </p:cBhvr>
                                      <p:to>
                                        <p:strVal val="visible"/>
                                      </p:to>
                                    </p:set>
                                    <p:animEffect transition="in" filter="fade">
                                      <p:cBhvr>
                                        <p:cTn id="12" dur="500"/>
                                        <p:tgtEl>
                                          <p:spTgt spid="9">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xEl>
                                              <p:pRg st="6" end="6"/>
                                            </p:txEl>
                                          </p:spTgt>
                                        </p:tgtEl>
                                        <p:attrNameLst>
                                          <p:attrName>style.visibility</p:attrName>
                                        </p:attrNameLst>
                                      </p:cBhvr>
                                      <p:to>
                                        <p:strVal val="visible"/>
                                      </p:to>
                                    </p:set>
                                    <p:animEffect transition="in" filter="fade">
                                      <p:cBhvr>
                                        <p:cTn id="17" dur="500"/>
                                        <p:tgtEl>
                                          <p:spTgt spid="9">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xEl>
                                              <p:pRg st="8" end="8"/>
                                            </p:txEl>
                                          </p:spTgt>
                                        </p:tgtEl>
                                        <p:attrNameLst>
                                          <p:attrName>style.visibility</p:attrName>
                                        </p:attrNameLst>
                                      </p:cBhvr>
                                      <p:to>
                                        <p:strVal val="visible"/>
                                      </p:to>
                                    </p:set>
                                    <p:animEffect transition="in" filter="fade">
                                      <p:cBhvr>
                                        <p:cTn id="22" dur="500"/>
                                        <p:tgtEl>
                                          <p:spTgt spid="9">
                                            <p:txEl>
                                              <p:pRg st="8" end="8"/>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xEl>
                                              <p:pRg st="10" end="10"/>
                                            </p:txEl>
                                          </p:spTgt>
                                        </p:tgtEl>
                                        <p:attrNameLst>
                                          <p:attrName>style.visibility</p:attrName>
                                        </p:attrNameLst>
                                      </p:cBhvr>
                                      <p:to>
                                        <p:strVal val="visible"/>
                                      </p:to>
                                    </p:set>
                                    <p:animEffect transition="in" filter="fade">
                                      <p:cBhvr>
                                        <p:cTn id="27" dur="500"/>
                                        <p:tgtEl>
                                          <p:spTgt spid="9">
                                            <p:txEl>
                                              <p:pRg st="10" end="1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9">
                                            <p:txEl>
                                              <p:pRg st="12" end="12"/>
                                            </p:txEl>
                                          </p:spTgt>
                                        </p:tgtEl>
                                        <p:attrNameLst>
                                          <p:attrName>style.visibility</p:attrName>
                                        </p:attrNameLst>
                                      </p:cBhvr>
                                      <p:to>
                                        <p:strVal val="visible"/>
                                      </p:to>
                                    </p:set>
                                    <p:animEffect transition="in" filter="fade">
                                      <p:cBhvr>
                                        <p:cTn id="32" dur="500"/>
                                        <p:tgtEl>
                                          <p:spTgt spid="9">
                                            <p:txEl>
                                              <p:pRg st="12" end="1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9">
                                            <p:txEl>
                                              <p:pRg st="14" end="14"/>
                                            </p:txEl>
                                          </p:spTgt>
                                        </p:tgtEl>
                                        <p:attrNameLst>
                                          <p:attrName>style.visibility</p:attrName>
                                        </p:attrNameLst>
                                      </p:cBhvr>
                                      <p:to>
                                        <p:strVal val="visible"/>
                                      </p:to>
                                    </p:set>
                                    <p:animEffect transition="in" filter="fade">
                                      <p:cBhvr>
                                        <p:cTn id="37" dur="500"/>
                                        <p:tgtEl>
                                          <p:spTgt spid="9">
                                            <p:txEl>
                                              <p:pRg st="14" end="1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9">
                                            <p:txEl>
                                              <p:pRg st="15" end="15"/>
                                            </p:txEl>
                                          </p:spTgt>
                                        </p:tgtEl>
                                        <p:attrNameLst>
                                          <p:attrName>style.visibility</p:attrName>
                                        </p:attrNameLst>
                                      </p:cBhvr>
                                      <p:to>
                                        <p:strVal val="visible"/>
                                      </p:to>
                                    </p:set>
                                    <p:animEffect transition="in" filter="fade">
                                      <p:cBhvr>
                                        <p:cTn id="42" dur="500"/>
                                        <p:tgtEl>
                                          <p:spTgt spid="9">
                                            <p:txEl>
                                              <p:pRg st="15" end="1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9">
                                            <p:txEl>
                                              <p:pRg st="16" end="16"/>
                                            </p:txEl>
                                          </p:spTgt>
                                        </p:tgtEl>
                                        <p:attrNameLst>
                                          <p:attrName>style.visibility</p:attrName>
                                        </p:attrNameLst>
                                      </p:cBhvr>
                                      <p:to>
                                        <p:strVal val="visible"/>
                                      </p:to>
                                    </p:set>
                                    <p:animEffect transition="in" filter="fade">
                                      <p:cBhvr>
                                        <p:cTn id="47" dur="500"/>
                                        <p:tgtEl>
                                          <p:spTgt spid="9">
                                            <p:txEl>
                                              <p:pRg st="16" end="16"/>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9">
                                            <p:txEl>
                                              <p:pRg st="18" end="18"/>
                                            </p:txEl>
                                          </p:spTgt>
                                        </p:tgtEl>
                                        <p:attrNameLst>
                                          <p:attrName>style.visibility</p:attrName>
                                        </p:attrNameLst>
                                      </p:cBhvr>
                                      <p:to>
                                        <p:strVal val="visible"/>
                                      </p:to>
                                    </p:set>
                                    <p:animEffect transition="in" filter="fade">
                                      <p:cBhvr>
                                        <p:cTn id="52" dur="500"/>
                                        <p:tgtEl>
                                          <p:spTgt spid="9">
                                            <p:txEl>
                                              <p:pRg st="18" end="1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spTree>
    <p:extLst>
      <p:ext uri="{BB962C8B-B14F-4D97-AF65-F5344CB8AC3E}">
        <p14:creationId xmlns:p14="http://schemas.microsoft.com/office/powerpoint/2010/main" val="8870409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84"/>
            <a:ext cx="8229600" cy="1143000"/>
          </a:xfrm>
        </p:spPr>
        <p:txBody>
          <a:bodyPr/>
          <a:lstStyle/>
          <a:p>
            <a:r>
              <a:rPr lang="en-GB" dirty="0"/>
              <a:t>Note to Teacher</a:t>
            </a:r>
          </a:p>
        </p:txBody>
      </p:sp>
      <p:sp>
        <p:nvSpPr>
          <p:cNvPr id="3" name="Content Placeholder 2"/>
          <p:cNvSpPr>
            <a:spLocks noGrp="1"/>
          </p:cNvSpPr>
          <p:nvPr>
            <p:ph idx="1"/>
          </p:nvPr>
        </p:nvSpPr>
        <p:spPr>
          <a:xfrm>
            <a:off x="457200" y="939784"/>
            <a:ext cx="8229600" cy="5904656"/>
          </a:xfrm>
        </p:spPr>
        <p:txBody>
          <a:bodyPr>
            <a:normAutofit/>
          </a:bodyPr>
          <a:lstStyle/>
          <a:p>
            <a:r>
              <a:rPr lang="en-GB" dirty="0"/>
              <a:t>There are two answers</a:t>
            </a:r>
          </a:p>
          <a:p>
            <a:pPr lvl="1"/>
            <a:r>
              <a:rPr lang="en-GB" dirty="0"/>
              <a:t>the number of black balls is a triangular number and the number of white </a:t>
            </a:r>
            <a:r>
              <a:rPr lang="en-GB"/>
              <a:t>balls are </a:t>
            </a:r>
            <a:r>
              <a:rPr lang="en-GB" dirty="0"/>
              <a:t>the previous and next </a:t>
            </a:r>
            <a:r>
              <a:rPr lang="en-GB"/>
              <a:t>triangular numbers</a:t>
            </a:r>
            <a:endParaRPr lang="en-GB" dirty="0"/>
          </a:p>
          <a:p>
            <a:r>
              <a:rPr lang="en-GB" dirty="0"/>
              <a:t>The number of black balls are alternate triangular numbers so students should get some answers the same</a:t>
            </a:r>
            <a:br>
              <a:rPr lang="en-GB" dirty="0"/>
            </a:br>
            <a:endParaRPr lang="en-GB" dirty="0"/>
          </a:p>
          <a:p>
            <a:r>
              <a:rPr lang="en-GB" dirty="0"/>
              <a:t>Some students may spot the pattern of numbers from the lower three – but they still need to prove it!</a:t>
            </a:r>
          </a:p>
        </p:txBody>
      </p:sp>
    </p:spTree>
    <p:extLst>
      <p:ext uri="{BB962C8B-B14F-4D97-AF65-F5344CB8AC3E}">
        <p14:creationId xmlns:p14="http://schemas.microsoft.com/office/powerpoint/2010/main" val="32724867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Resources</a:t>
            </a:r>
          </a:p>
        </p:txBody>
      </p:sp>
      <p:sp>
        <p:nvSpPr>
          <p:cNvPr id="3" name="Content Placeholder 2"/>
          <p:cNvSpPr>
            <a:spLocks noGrp="1"/>
          </p:cNvSpPr>
          <p:nvPr>
            <p:ph idx="1"/>
          </p:nvPr>
        </p:nvSpPr>
        <p:spPr/>
        <p:txBody>
          <a:bodyPr/>
          <a:lstStyle/>
          <a:p>
            <a:endParaRPr lang="en-GB"/>
          </a:p>
        </p:txBody>
      </p:sp>
    </p:spTree>
    <p:extLst>
      <p:ext uri="{BB962C8B-B14F-4D97-AF65-F5344CB8AC3E}">
        <p14:creationId xmlns:p14="http://schemas.microsoft.com/office/powerpoint/2010/main" val="7464192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89648" y="274638"/>
            <a:ext cx="4042792" cy="562074"/>
          </a:xfrm>
        </p:spPr>
        <p:txBody>
          <a:bodyPr>
            <a:noAutofit/>
          </a:bodyPr>
          <a:lstStyle/>
          <a:p>
            <a:r>
              <a:rPr lang="en-GB" sz="4800" dirty="0">
                <a:latin typeface="Comic Sans MS" panose="030F0702030302020204" pitchFamily="66" charset="0"/>
              </a:rPr>
              <a:t>Magic Bag</a:t>
            </a:r>
          </a:p>
        </p:txBody>
      </p:sp>
      <p:sp>
        <p:nvSpPr>
          <p:cNvPr id="3" name="Content Placeholder 2"/>
          <p:cNvSpPr>
            <a:spLocks noGrp="1"/>
          </p:cNvSpPr>
          <p:nvPr>
            <p:ph idx="1"/>
          </p:nvPr>
        </p:nvSpPr>
        <p:spPr>
          <a:xfrm>
            <a:off x="457200" y="260648"/>
            <a:ext cx="4186808" cy="6336704"/>
          </a:xfrm>
        </p:spPr>
        <p:txBody>
          <a:bodyPr>
            <a:noAutofit/>
          </a:bodyPr>
          <a:lstStyle/>
          <a:p>
            <a:pPr marL="0" indent="0">
              <a:buNone/>
            </a:pPr>
            <a:r>
              <a:rPr lang="en-GB" sz="2000" dirty="0">
                <a:latin typeface="Comic Sans MS" panose="030F0702030302020204" pitchFamily="66" charset="0"/>
              </a:rPr>
              <a:t>A magic bag contains some black and white balls, all of the same size, weight and shape.</a:t>
            </a:r>
            <a:br>
              <a:rPr lang="en-GB" sz="2000" dirty="0">
                <a:latin typeface="Comic Sans MS" panose="030F0702030302020204" pitchFamily="66" charset="0"/>
              </a:rPr>
            </a:br>
            <a:br>
              <a:rPr lang="en-GB" sz="2000" dirty="0">
                <a:latin typeface="Comic Sans MS" panose="030F0702030302020204" pitchFamily="66" charset="0"/>
              </a:rPr>
            </a:br>
            <a:r>
              <a:rPr lang="en-GB" sz="2000" dirty="0">
                <a:latin typeface="Comic Sans MS" panose="030F0702030302020204" pitchFamily="66" charset="0"/>
              </a:rPr>
              <a:t>I put my hands in the bag and simultaneously and randomly pull out two balls. They are both the same colour and the magic bag tells me that the chance of this occurring was exactly 0.5.</a:t>
            </a:r>
            <a:br>
              <a:rPr lang="en-GB" sz="2000" dirty="0">
                <a:latin typeface="Comic Sans MS" panose="030F0702030302020204" pitchFamily="66" charset="0"/>
              </a:rPr>
            </a:br>
            <a:endParaRPr lang="en-GB" sz="2000" dirty="0">
              <a:latin typeface="Comic Sans MS" panose="030F0702030302020204" pitchFamily="66" charset="0"/>
            </a:endParaRPr>
          </a:p>
          <a:p>
            <a:pPr marL="0" indent="0">
              <a:buNone/>
            </a:pPr>
            <a:r>
              <a:rPr lang="en-GB" sz="2000" dirty="0">
                <a:latin typeface="Comic Sans MS" panose="030F0702030302020204" pitchFamily="66" charset="0"/>
              </a:rPr>
              <a:t>The bag contains a given number of black balls.  </a:t>
            </a:r>
          </a:p>
          <a:p>
            <a:pPr marL="0" indent="0">
              <a:buNone/>
            </a:pPr>
            <a:endParaRPr lang="en-GB" sz="2000" dirty="0">
              <a:latin typeface="Comic Sans MS" panose="030F0702030302020204" pitchFamily="66" charset="0"/>
            </a:endParaRPr>
          </a:p>
          <a:p>
            <a:pPr marL="0" indent="0">
              <a:buNone/>
            </a:pPr>
            <a:r>
              <a:rPr lang="en-GB" sz="2000" dirty="0">
                <a:latin typeface="Comic Sans MS" panose="030F0702030302020204" pitchFamily="66" charset="0"/>
              </a:rPr>
              <a:t>Can you work out how many white ones there are?</a:t>
            </a:r>
            <a:br>
              <a:rPr lang="en-GB" sz="2000" dirty="0">
                <a:latin typeface="Comic Sans MS" panose="030F0702030302020204" pitchFamily="66" charset="0"/>
              </a:rPr>
            </a:br>
            <a:endParaRPr lang="en-GB" sz="2000" dirty="0">
              <a:latin typeface="Comic Sans MS" panose="030F0702030302020204" pitchFamily="66" charset="0"/>
            </a:endParaRPr>
          </a:p>
          <a:p>
            <a:pPr marL="0" indent="0">
              <a:buNone/>
            </a:pPr>
            <a:r>
              <a:rPr lang="en-GB" sz="2000" dirty="0">
                <a:latin typeface="Comic Sans MS" panose="030F0702030302020204" pitchFamily="66" charset="0"/>
              </a:rPr>
              <a:t>What valid combinations of black and white balls are possible?</a:t>
            </a:r>
          </a:p>
        </p:txBody>
      </p:sp>
      <p:grpSp>
        <p:nvGrpSpPr>
          <p:cNvPr id="4" name="Group 3"/>
          <p:cNvGrpSpPr/>
          <p:nvPr/>
        </p:nvGrpSpPr>
        <p:grpSpPr>
          <a:xfrm>
            <a:off x="4443573" y="1064121"/>
            <a:ext cx="4664931" cy="4597127"/>
            <a:chOff x="4443573" y="200025"/>
            <a:chExt cx="4664931" cy="4597127"/>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43573" y="200025"/>
              <a:ext cx="4664931" cy="4597127"/>
            </a:xfrm>
            <a:prstGeom prst="rect">
              <a:avLst/>
            </a:prstGeom>
          </p:spPr>
        </p:pic>
        <p:sp>
          <p:nvSpPr>
            <p:cNvPr id="6" name="TextBox 5"/>
            <p:cNvSpPr txBox="1"/>
            <p:nvPr/>
          </p:nvSpPr>
          <p:spPr>
            <a:xfrm rot="1343914">
              <a:off x="6910263" y="1867864"/>
              <a:ext cx="867545" cy="1862048"/>
            </a:xfrm>
            <a:prstGeom prst="rect">
              <a:avLst/>
            </a:prstGeom>
            <a:noFill/>
          </p:spPr>
          <p:txBody>
            <a:bodyPr wrap="none" rtlCol="0">
              <a:spAutoFit/>
            </a:bodyPr>
            <a:lstStyle/>
            <a:p>
              <a:r>
                <a:rPr lang="en-GB" sz="115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a:t>
              </a:r>
            </a:p>
          </p:txBody>
        </p:sp>
        <p:sp>
          <p:nvSpPr>
            <p:cNvPr id="7" name="TextBox 6"/>
            <p:cNvSpPr txBox="1"/>
            <p:nvPr/>
          </p:nvSpPr>
          <p:spPr>
            <a:xfrm rot="19710296">
              <a:off x="5442205" y="2413595"/>
              <a:ext cx="867545" cy="1862048"/>
            </a:xfrm>
            <a:prstGeom prst="rect">
              <a:avLst/>
            </a:prstGeom>
            <a:noFill/>
          </p:spPr>
          <p:txBody>
            <a:bodyPr wrap="none" rtlCol="0">
              <a:spAutoFit/>
            </a:bodyPr>
            <a:lstStyle/>
            <a:p>
              <a:r>
                <a:rPr lang="en-GB" sz="115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a:t>
              </a:r>
            </a:p>
          </p:txBody>
        </p:sp>
        <p:sp>
          <p:nvSpPr>
            <p:cNvPr id="8" name="TextBox 7"/>
            <p:cNvSpPr txBox="1"/>
            <p:nvPr/>
          </p:nvSpPr>
          <p:spPr>
            <a:xfrm rot="21408258">
              <a:off x="6245516" y="2515630"/>
              <a:ext cx="867545" cy="1862048"/>
            </a:xfrm>
            <a:prstGeom prst="rect">
              <a:avLst/>
            </a:prstGeom>
            <a:noFill/>
          </p:spPr>
          <p:txBody>
            <a:bodyPr wrap="none" rtlCol="0">
              <a:spAutoFit/>
            </a:bodyPr>
            <a:lstStyle/>
            <a:p>
              <a:r>
                <a:rPr lang="en-GB" sz="115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a:t>
              </a:r>
            </a:p>
          </p:txBody>
        </p:sp>
      </p:grpSp>
      <p:pic>
        <p:nvPicPr>
          <p:cNvPr id="9"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48064" y="5756021"/>
            <a:ext cx="514350" cy="5143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08304" y="5751259"/>
            <a:ext cx="561975" cy="523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TextBox 10"/>
          <p:cNvSpPr txBox="1"/>
          <p:nvPr/>
        </p:nvSpPr>
        <p:spPr>
          <a:xfrm>
            <a:off x="5668725" y="5742548"/>
            <a:ext cx="1018227" cy="584775"/>
          </a:xfrm>
          <a:prstGeom prst="rect">
            <a:avLst/>
          </a:prstGeom>
          <a:noFill/>
        </p:spPr>
        <p:txBody>
          <a:bodyPr wrap="none" rtlCol="0">
            <a:spAutoFit/>
          </a:bodyPr>
          <a:lstStyle/>
          <a:p>
            <a:r>
              <a:rPr lang="en-GB" sz="3200" dirty="0">
                <a:latin typeface="Comic Sans MS" panose="030F0702030302020204" pitchFamily="66" charset="0"/>
              </a:rPr>
              <a:t>= 45</a:t>
            </a:r>
          </a:p>
        </p:txBody>
      </p:sp>
      <p:sp>
        <p:nvSpPr>
          <p:cNvPr id="12" name="TextBox 11"/>
          <p:cNvSpPr txBox="1"/>
          <p:nvPr/>
        </p:nvSpPr>
        <p:spPr>
          <a:xfrm>
            <a:off x="7864364" y="5733256"/>
            <a:ext cx="732893" cy="584775"/>
          </a:xfrm>
          <a:prstGeom prst="rect">
            <a:avLst/>
          </a:prstGeom>
          <a:noFill/>
        </p:spPr>
        <p:txBody>
          <a:bodyPr wrap="none" rtlCol="0">
            <a:spAutoFit/>
          </a:bodyPr>
          <a:lstStyle/>
          <a:p>
            <a:r>
              <a:rPr lang="en-GB" sz="3200" dirty="0">
                <a:latin typeface="Comic Sans MS" panose="030F0702030302020204" pitchFamily="66" charset="0"/>
              </a:rPr>
              <a:t>= ?</a:t>
            </a:r>
          </a:p>
        </p:txBody>
      </p:sp>
      <p:sp>
        <p:nvSpPr>
          <p:cNvPr id="13" name="TextBox 12"/>
          <p:cNvSpPr txBox="1"/>
          <p:nvPr/>
        </p:nvSpPr>
        <p:spPr>
          <a:xfrm>
            <a:off x="0" y="6488668"/>
            <a:ext cx="881973"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Bradley Hand ITC" panose="03070402050302030203" pitchFamily="66" charset="0"/>
              </a:rPr>
              <a:t>SIC_10</a:t>
            </a:r>
          </a:p>
        </p:txBody>
      </p:sp>
    </p:spTree>
    <p:extLst>
      <p:ext uri="{BB962C8B-B14F-4D97-AF65-F5344CB8AC3E}">
        <p14:creationId xmlns:p14="http://schemas.microsoft.com/office/powerpoint/2010/main" val="8920020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673507BF-C34C-4F0E-9EDA-9572CCF24F55}"/>
              </a:ext>
            </a:extLst>
          </p:cNvPr>
          <p:cNvSpPr/>
          <p:nvPr/>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4489648" y="274638"/>
            <a:ext cx="4042792" cy="562074"/>
          </a:xfrm>
        </p:spPr>
        <p:txBody>
          <a:bodyPr>
            <a:noAutofit/>
          </a:bodyPr>
          <a:lstStyle/>
          <a:p>
            <a:r>
              <a:rPr lang="en-GB" sz="4800" dirty="0">
                <a:latin typeface="Comic Sans MS" panose="030F0702030302020204" pitchFamily="66" charset="0"/>
              </a:rPr>
              <a:t>Magic Bag</a:t>
            </a:r>
          </a:p>
        </p:txBody>
      </p:sp>
      <p:sp>
        <p:nvSpPr>
          <p:cNvPr id="3" name="Content Placeholder 2"/>
          <p:cNvSpPr>
            <a:spLocks noGrp="1"/>
          </p:cNvSpPr>
          <p:nvPr>
            <p:ph idx="1"/>
          </p:nvPr>
        </p:nvSpPr>
        <p:spPr>
          <a:xfrm>
            <a:off x="457200" y="260648"/>
            <a:ext cx="4186808" cy="6336704"/>
          </a:xfrm>
        </p:spPr>
        <p:txBody>
          <a:bodyPr>
            <a:noAutofit/>
          </a:bodyPr>
          <a:lstStyle/>
          <a:p>
            <a:pPr marL="0" indent="0">
              <a:buNone/>
            </a:pPr>
            <a:r>
              <a:rPr lang="en-GB" sz="2000" dirty="0">
                <a:latin typeface="Comic Sans MS" panose="030F0702030302020204" pitchFamily="66" charset="0"/>
              </a:rPr>
              <a:t>A magic bag contains some black and white balls, all of the same size, weight and shape.</a:t>
            </a:r>
            <a:br>
              <a:rPr lang="en-GB" sz="2000" dirty="0">
                <a:latin typeface="Comic Sans MS" panose="030F0702030302020204" pitchFamily="66" charset="0"/>
              </a:rPr>
            </a:br>
            <a:br>
              <a:rPr lang="en-GB" sz="2000" dirty="0">
                <a:latin typeface="Comic Sans MS" panose="030F0702030302020204" pitchFamily="66" charset="0"/>
              </a:rPr>
            </a:br>
            <a:r>
              <a:rPr lang="en-GB" sz="2000" dirty="0">
                <a:latin typeface="Comic Sans MS" panose="030F0702030302020204" pitchFamily="66" charset="0"/>
              </a:rPr>
              <a:t>I put my hands in the bag and simultaneously and randomly pull out two balls. They are both the same colour and the magic bag tells me that the chance of this occurring was exactly 0.5.</a:t>
            </a:r>
            <a:br>
              <a:rPr lang="en-GB" sz="2000" dirty="0">
                <a:latin typeface="Comic Sans MS" panose="030F0702030302020204" pitchFamily="66" charset="0"/>
              </a:rPr>
            </a:br>
            <a:endParaRPr lang="en-GB" sz="2000" dirty="0">
              <a:latin typeface="Comic Sans MS" panose="030F0702030302020204" pitchFamily="66" charset="0"/>
            </a:endParaRPr>
          </a:p>
          <a:p>
            <a:pPr marL="0" indent="0">
              <a:buNone/>
            </a:pPr>
            <a:r>
              <a:rPr lang="en-GB" sz="2000" dirty="0">
                <a:latin typeface="Comic Sans MS" panose="030F0702030302020204" pitchFamily="66" charset="0"/>
              </a:rPr>
              <a:t>The bag contains a given number of black balls.  </a:t>
            </a:r>
          </a:p>
          <a:p>
            <a:pPr marL="0" indent="0">
              <a:buNone/>
            </a:pPr>
            <a:endParaRPr lang="en-GB" sz="2000" dirty="0">
              <a:latin typeface="Comic Sans MS" panose="030F0702030302020204" pitchFamily="66" charset="0"/>
            </a:endParaRPr>
          </a:p>
          <a:p>
            <a:pPr marL="0" indent="0">
              <a:buNone/>
            </a:pPr>
            <a:r>
              <a:rPr lang="en-GB" sz="2000" dirty="0">
                <a:latin typeface="Comic Sans MS" panose="030F0702030302020204" pitchFamily="66" charset="0"/>
              </a:rPr>
              <a:t>Can you work out how many white ones there are?</a:t>
            </a:r>
            <a:br>
              <a:rPr lang="en-GB" sz="2000" dirty="0">
                <a:latin typeface="Comic Sans MS" panose="030F0702030302020204" pitchFamily="66" charset="0"/>
              </a:rPr>
            </a:br>
            <a:endParaRPr lang="en-GB" sz="2000" dirty="0">
              <a:latin typeface="Comic Sans MS" panose="030F0702030302020204" pitchFamily="66" charset="0"/>
            </a:endParaRPr>
          </a:p>
          <a:p>
            <a:pPr marL="0" indent="0">
              <a:buNone/>
            </a:pPr>
            <a:r>
              <a:rPr lang="en-GB" sz="2000" dirty="0">
                <a:latin typeface="Comic Sans MS" panose="030F0702030302020204" pitchFamily="66" charset="0"/>
              </a:rPr>
              <a:t>What valid combinations of black and white balls are possible?</a:t>
            </a:r>
          </a:p>
        </p:txBody>
      </p:sp>
      <p:grpSp>
        <p:nvGrpSpPr>
          <p:cNvPr id="4" name="Group 3"/>
          <p:cNvGrpSpPr/>
          <p:nvPr/>
        </p:nvGrpSpPr>
        <p:grpSpPr>
          <a:xfrm>
            <a:off x="4443573" y="1064121"/>
            <a:ext cx="4664931" cy="4597127"/>
            <a:chOff x="4443573" y="200025"/>
            <a:chExt cx="4664931" cy="4597127"/>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43573" y="200025"/>
              <a:ext cx="4664931" cy="4597127"/>
            </a:xfrm>
            <a:prstGeom prst="rect">
              <a:avLst/>
            </a:prstGeom>
          </p:spPr>
        </p:pic>
        <p:sp>
          <p:nvSpPr>
            <p:cNvPr id="6" name="TextBox 5"/>
            <p:cNvSpPr txBox="1"/>
            <p:nvPr/>
          </p:nvSpPr>
          <p:spPr>
            <a:xfrm rot="1343914">
              <a:off x="6910263" y="1867864"/>
              <a:ext cx="867545" cy="1862048"/>
            </a:xfrm>
            <a:prstGeom prst="rect">
              <a:avLst/>
            </a:prstGeom>
            <a:noFill/>
          </p:spPr>
          <p:txBody>
            <a:bodyPr wrap="none" rtlCol="0">
              <a:spAutoFit/>
            </a:bodyPr>
            <a:lstStyle/>
            <a:p>
              <a:r>
                <a:rPr lang="en-GB" sz="115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a:t>
              </a:r>
            </a:p>
          </p:txBody>
        </p:sp>
        <p:sp>
          <p:nvSpPr>
            <p:cNvPr id="7" name="TextBox 6"/>
            <p:cNvSpPr txBox="1"/>
            <p:nvPr/>
          </p:nvSpPr>
          <p:spPr>
            <a:xfrm rot="19710296">
              <a:off x="5442205" y="2413595"/>
              <a:ext cx="867545" cy="1862048"/>
            </a:xfrm>
            <a:prstGeom prst="rect">
              <a:avLst/>
            </a:prstGeom>
            <a:noFill/>
          </p:spPr>
          <p:txBody>
            <a:bodyPr wrap="none" rtlCol="0">
              <a:spAutoFit/>
            </a:bodyPr>
            <a:lstStyle/>
            <a:p>
              <a:r>
                <a:rPr lang="en-GB" sz="115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a:t>
              </a:r>
            </a:p>
          </p:txBody>
        </p:sp>
        <p:sp>
          <p:nvSpPr>
            <p:cNvPr id="8" name="TextBox 7"/>
            <p:cNvSpPr txBox="1"/>
            <p:nvPr/>
          </p:nvSpPr>
          <p:spPr>
            <a:xfrm rot="21408258">
              <a:off x="6245516" y="2515630"/>
              <a:ext cx="867545" cy="1862048"/>
            </a:xfrm>
            <a:prstGeom prst="rect">
              <a:avLst/>
            </a:prstGeom>
            <a:noFill/>
          </p:spPr>
          <p:txBody>
            <a:bodyPr wrap="none" rtlCol="0">
              <a:spAutoFit/>
            </a:bodyPr>
            <a:lstStyle/>
            <a:p>
              <a:r>
                <a:rPr lang="en-GB" sz="115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a:t>
              </a:r>
            </a:p>
          </p:txBody>
        </p:sp>
      </p:grpSp>
      <p:pic>
        <p:nvPicPr>
          <p:cNvPr id="9"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48064" y="5756021"/>
            <a:ext cx="514350" cy="5143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08304" y="5751259"/>
            <a:ext cx="561975" cy="523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TextBox 10"/>
          <p:cNvSpPr txBox="1"/>
          <p:nvPr/>
        </p:nvSpPr>
        <p:spPr>
          <a:xfrm>
            <a:off x="5668725" y="5742548"/>
            <a:ext cx="1268296" cy="584775"/>
          </a:xfrm>
          <a:prstGeom prst="rect">
            <a:avLst/>
          </a:prstGeom>
          <a:noFill/>
        </p:spPr>
        <p:txBody>
          <a:bodyPr wrap="none" rtlCol="0">
            <a:spAutoFit/>
          </a:bodyPr>
          <a:lstStyle/>
          <a:p>
            <a:r>
              <a:rPr lang="en-GB" sz="3200" dirty="0">
                <a:latin typeface="Comic Sans MS" panose="030F0702030302020204" pitchFamily="66" charset="0"/>
              </a:rPr>
              <a:t>= 435</a:t>
            </a:r>
          </a:p>
        </p:txBody>
      </p:sp>
      <p:sp>
        <p:nvSpPr>
          <p:cNvPr id="12" name="TextBox 11"/>
          <p:cNvSpPr txBox="1"/>
          <p:nvPr/>
        </p:nvSpPr>
        <p:spPr>
          <a:xfrm>
            <a:off x="7864364" y="5733256"/>
            <a:ext cx="732893" cy="584775"/>
          </a:xfrm>
          <a:prstGeom prst="rect">
            <a:avLst/>
          </a:prstGeom>
          <a:noFill/>
        </p:spPr>
        <p:txBody>
          <a:bodyPr wrap="none" rtlCol="0">
            <a:spAutoFit/>
          </a:bodyPr>
          <a:lstStyle/>
          <a:p>
            <a:r>
              <a:rPr lang="en-GB" sz="3200" dirty="0">
                <a:latin typeface="Comic Sans MS" panose="030F0702030302020204" pitchFamily="66" charset="0"/>
              </a:rPr>
              <a:t>= ?</a:t>
            </a:r>
          </a:p>
        </p:txBody>
      </p:sp>
    </p:spTree>
    <p:extLst>
      <p:ext uri="{BB962C8B-B14F-4D97-AF65-F5344CB8AC3E}">
        <p14:creationId xmlns:p14="http://schemas.microsoft.com/office/powerpoint/2010/main" val="33658384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89648" y="274638"/>
            <a:ext cx="4042792" cy="562074"/>
          </a:xfrm>
        </p:spPr>
        <p:txBody>
          <a:bodyPr>
            <a:noAutofit/>
          </a:bodyPr>
          <a:lstStyle/>
          <a:p>
            <a:r>
              <a:rPr lang="en-GB" sz="4800" dirty="0">
                <a:latin typeface="Comic Sans MS" panose="030F0702030302020204" pitchFamily="66" charset="0"/>
              </a:rPr>
              <a:t>Magic Bag</a:t>
            </a:r>
          </a:p>
        </p:txBody>
      </p:sp>
      <p:sp>
        <p:nvSpPr>
          <p:cNvPr id="3" name="Content Placeholder 2"/>
          <p:cNvSpPr>
            <a:spLocks noGrp="1"/>
          </p:cNvSpPr>
          <p:nvPr>
            <p:ph idx="1"/>
          </p:nvPr>
        </p:nvSpPr>
        <p:spPr>
          <a:xfrm>
            <a:off x="457200" y="260648"/>
            <a:ext cx="4186808" cy="6336704"/>
          </a:xfrm>
        </p:spPr>
        <p:txBody>
          <a:bodyPr>
            <a:noAutofit/>
          </a:bodyPr>
          <a:lstStyle/>
          <a:p>
            <a:pPr marL="0" indent="0">
              <a:buNone/>
            </a:pPr>
            <a:r>
              <a:rPr lang="en-GB" sz="2000" dirty="0">
                <a:latin typeface="Comic Sans MS" panose="030F0702030302020204" pitchFamily="66" charset="0"/>
              </a:rPr>
              <a:t>A magic bag contains some black and white balls, all of the same size, weight and shape.</a:t>
            </a:r>
            <a:br>
              <a:rPr lang="en-GB" sz="2000" dirty="0">
                <a:latin typeface="Comic Sans MS" panose="030F0702030302020204" pitchFamily="66" charset="0"/>
              </a:rPr>
            </a:br>
            <a:br>
              <a:rPr lang="en-GB" sz="2000" dirty="0">
                <a:latin typeface="Comic Sans MS" panose="030F0702030302020204" pitchFamily="66" charset="0"/>
              </a:rPr>
            </a:br>
            <a:r>
              <a:rPr lang="en-GB" sz="2000" dirty="0">
                <a:latin typeface="Comic Sans MS" panose="030F0702030302020204" pitchFamily="66" charset="0"/>
              </a:rPr>
              <a:t>I put my hands in the bag and simultaneously and randomly pull out two balls. They are both the same colour and the magic bag tells me that the chance of this occurring was exactly 0.5.</a:t>
            </a:r>
            <a:br>
              <a:rPr lang="en-GB" sz="2000" dirty="0">
                <a:latin typeface="Comic Sans MS" panose="030F0702030302020204" pitchFamily="66" charset="0"/>
              </a:rPr>
            </a:br>
            <a:endParaRPr lang="en-GB" sz="2000" dirty="0">
              <a:latin typeface="Comic Sans MS" panose="030F0702030302020204" pitchFamily="66" charset="0"/>
            </a:endParaRPr>
          </a:p>
          <a:p>
            <a:pPr marL="0" indent="0">
              <a:buNone/>
            </a:pPr>
            <a:r>
              <a:rPr lang="en-GB" sz="2000" dirty="0">
                <a:latin typeface="Comic Sans MS" panose="030F0702030302020204" pitchFamily="66" charset="0"/>
              </a:rPr>
              <a:t>The bag contains a given number of black balls.  </a:t>
            </a:r>
          </a:p>
          <a:p>
            <a:pPr marL="0" indent="0">
              <a:buNone/>
            </a:pPr>
            <a:endParaRPr lang="en-GB" sz="2000" dirty="0">
              <a:latin typeface="Comic Sans MS" panose="030F0702030302020204" pitchFamily="66" charset="0"/>
            </a:endParaRPr>
          </a:p>
          <a:p>
            <a:pPr marL="0" indent="0">
              <a:buNone/>
            </a:pPr>
            <a:r>
              <a:rPr lang="en-GB" sz="2000" dirty="0">
                <a:latin typeface="Comic Sans MS" panose="030F0702030302020204" pitchFamily="66" charset="0"/>
              </a:rPr>
              <a:t>Can you work out how many white ones there are?</a:t>
            </a:r>
            <a:br>
              <a:rPr lang="en-GB" sz="2000" dirty="0">
                <a:latin typeface="Comic Sans MS" panose="030F0702030302020204" pitchFamily="66" charset="0"/>
              </a:rPr>
            </a:br>
            <a:endParaRPr lang="en-GB" sz="2000" dirty="0">
              <a:latin typeface="Comic Sans MS" panose="030F0702030302020204" pitchFamily="66" charset="0"/>
            </a:endParaRPr>
          </a:p>
          <a:p>
            <a:pPr marL="0" indent="0">
              <a:buNone/>
            </a:pPr>
            <a:r>
              <a:rPr lang="en-GB" sz="2000" dirty="0">
                <a:latin typeface="Comic Sans MS" panose="030F0702030302020204" pitchFamily="66" charset="0"/>
              </a:rPr>
              <a:t>What valid combinations of black and white balls are possible?</a:t>
            </a:r>
          </a:p>
        </p:txBody>
      </p:sp>
      <p:grpSp>
        <p:nvGrpSpPr>
          <p:cNvPr id="4" name="Group 3"/>
          <p:cNvGrpSpPr/>
          <p:nvPr/>
        </p:nvGrpSpPr>
        <p:grpSpPr>
          <a:xfrm>
            <a:off x="4443573" y="1064121"/>
            <a:ext cx="4664931" cy="4597127"/>
            <a:chOff x="4443573" y="200025"/>
            <a:chExt cx="4664931" cy="4597127"/>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43573" y="200025"/>
              <a:ext cx="4664931" cy="4597127"/>
            </a:xfrm>
            <a:prstGeom prst="rect">
              <a:avLst/>
            </a:prstGeom>
          </p:spPr>
        </p:pic>
        <p:sp>
          <p:nvSpPr>
            <p:cNvPr id="6" name="TextBox 5"/>
            <p:cNvSpPr txBox="1"/>
            <p:nvPr/>
          </p:nvSpPr>
          <p:spPr>
            <a:xfrm rot="1343914">
              <a:off x="6910263" y="1867864"/>
              <a:ext cx="867545" cy="1862048"/>
            </a:xfrm>
            <a:prstGeom prst="rect">
              <a:avLst/>
            </a:prstGeom>
            <a:noFill/>
          </p:spPr>
          <p:txBody>
            <a:bodyPr wrap="none" rtlCol="0">
              <a:spAutoFit/>
            </a:bodyPr>
            <a:lstStyle/>
            <a:p>
              <a:r>
                <a:rPr lang="en-GB" sz="115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a:t>
              </a:r>
            </a:p>
          </p:txBody>
        </p:sp>
        <p:sp>
          <p:nvSpPr>
            <p:cNvPr id="7" name="TextBox 6"/>
            <p:cNvSpPr txBox="1"/>
            <p:nvPr/>
          </p:nvSpPr>
          <p:spPr>
            <a:xfrm rot="19710296">
              <a:off x="5442205" y="2413595"/>
              <a:ext cx="867545" cy="1862048"/>
            </a:xfrm>
            <a:prstGeom prst="rect">
              <a:avLst/>
            </a:prstGeom>
            <a:noFill/>
          </p:spPr>
          <p:txBody>
            <a:bodyPr wrap="none" rtlCol="0">
              <a:spAutoFit/>
            </a:bodyPr>
            <a:lstStyle/>
            <a:p>
              <a:r>
                <a:rPr lang="en-GB" sz="115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a:t>
              </a:r>
            </a:p>
          </p:txBody>
        </p:sp>
        <p:sp>
          <p:nvSpPr>
            <p:cNvPr id="8" name="TextBox 7"/>
            <p:cNvSpPr txBox="1"/>
            <p:nvPr/>
          </p:nvSpPr>
          <p:spPr>
            <a:xfrm rot="21408258">
              <a:off x="6245516" y="2515630"/>
              <a:ext cx="867545" cy="1862048"/>
            </a:xfrm>
            <a:prstGeom prst="rect">
              <a:avLst/>
            </a:prstGeom>
            <a:noFill/>
          </p:spPr>
          <p:txBody>
            <a:bodyPr wrap="none" rtlCol="0">
              <a:spAutoFit/>
            </a:bodyPr>
            <a:lstStyle/>
            <a:p>
              <a:r>
                <a:rPr lang="en-GB" sz="115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a:t>
              </a:r>
            </a:p>
          </p:txBody>
        </p:sp>
      </p:grpSp>
      <p:pic>
        <p:nvPicPr>
          <p:cNvPr id="9"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48064" y="5756021"/>
            <a:ext cx="514350" cy="5143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08304" y="5751259"/>
            <a:ext cx="561975" cy="523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TextBox 10"/>
          <p:cNvSpPr txBox="1"/>
          <p:nvPr/>
        </p:nvSpPr>
        <p:spPr>
          <a:xfrm>
            <a:off x="5668725" y="5742548"/>
            <a:ext cx="1018227" cy="584775"/>
          </a:xfrm>
          <a:prstGeom prst="rect">
            <a:avLst/>
          </a:prstGeom>
          <a:noFill/>
        </p:spPr>
        <p:txBody>
          <a:bodyPr wrap="none" rtlCol="0">
            <a:spAutoFit/>
          </a:bodyPr>
          <a:lstStyle/>
          <a:p>
            <a:r>
              <a:rPr lang="en-GB" sz="3200" dirty="0">
                <a:latin typeface="Comic Sans MS" panose="030F0702030302020204" pitchFamily="66" charset="0"/>
              </a:rPr>
              <a:t>= 66</a:t>
            </a:r>
          </a:p>
        </p:txBody>
      </p:sp>
      <p:sp>
        <p:nvSpPr>
          <p:cNvPr id="12" name="TextBox 11"/>
          <p:cNvSpPr txBox="1"/>
          <p:nvPr/>
        </p:nvSpPr>
        <p:spPr>
          <a:xfrm>
            <a:off x="7864364" y="5733256"/>
            <a:ext cx="732893" cy="584775"/>
          </a:xfrm>
          <a:prstGeom prst="rect">
            <a:avLst/>
          </a:prstGeom>
          <a:noFill/>
        </p:spPr>
        <p:txBody>
          <a:bodyPr wrap="none" rtlCol="0">
            <a:spAutoFit/>
          </a:bodyPr>
          <a:lstStyle/>
          <a:p>
            <a:r>
              <a:rPr lang="en-GB" sz="3200" dirty="0">
                <a:latin typeface="Comic Sans MS" panose="030F0702030302020204" pitchFamily="66" charset="0"/>
              </a:rPr>
              <a:t>= ?</a:t>
            </a:r>
          </a:p>
        </p:txBody>
      </p:sp>
      <p:sp>
        <p:nvSpPr>
          <p:cNvPr id="13" name="TextBox 12"/>
          <p:cNvSpPr txBox="1"/>
          <p:nvPr/>
        </p:nvSpPr>
        <p:spPr>
          <a:xfrm>
            <a:off x="0" y="6488668"/>
            <a:ext cx="881973"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Bradley Hand ITC" panose="03070402050302030203" pitchFamily="66" charset="0"/>
              </a:rPr>
              <a:t>SIC_10</a:t>
            </a:r>
          </a:p>
        </p:txBody>
      </p:sp>
    </p:spTree>
    <p:extLst>
      <p:ext uri="{BB962C8B-B14F-4D97-AF65-F5344CB8AC3E}">
        <p14:creationId xmlns:p14="http://schemas.microsoft.com/office/powerpoint/2010/main" val="40321193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89648" y="274638"/>
            <a:ext cx="4042792" cy="562074"/>
          </a:xfrm>
        </p:spPr>
        <p:txBody>
          <a:bodyPr>
            <a:noAutofit/>
          </a:bodyPr>
          <a:lstStyle/>
          <a:p>
            <a:r>
              <a:rPr lang="en-GB" sz="4800" dirty="0">
                <a:latin typeface="Comic Sans MS" panose="030F0702030302020204" pitchFamily="66" charset="0"/>
              </a:rPr>
              <a:t>Magic Bag</a:t>
            </a:r>
          </a:p>
        </p:txBody>
      </p:sp>
      <p:sp>
        <p:nvSpPr>
          <p:cNvPr id="3" name="Content Placeholder 2"/>
          <p:cNvSpPr>
            <a:spLocks noGrp="1"/>
          </p:cNvSpPr>
          <p:nvPr>
            <p:ph idx="1"/>
          </p:nvPr>
        </p:nvSpPr>
        <p:spPr>
          <a:xfrm>
            <a:off x="457200" y="260648"/>
            <a:ext cx="4186808" cy="6336704"/>
          </a:xfrm>
        </p:spPr>
        <p:txBody>
          <a:bodyPr>
            <a:noAutofit/>
          </a:bodyPr>
          <a:lstStyle/>
          <a:p>
            <a:pPr marL="0" indent="0">
              <a:buNone/>
            </a:pPr>
            <a:r>
              <a:rPr lang="en-GB" sz="2000" dirty="0">
                <a:latin typeface="Comic Sans MS" panose="030F0702030302020204" pitchFamily="66" charset="0"/>
              </a:rPr>
              <a:t>A magic bag contains some black and white balls, all of the same size, weight and shape.</a:t>
            </a:r>
            <a:br>
              <a:rPr lang="en-GB" sz="2000" dirty="0">
                <a:latin typeface="Comic Sans MS" panose="030F0702030302020204" pitchFamily="66" charset="0"/>
              </a:rPr>
            </a:br>
            <a:br>
              <a:rPr lang="en-GB" sz="2000" dirty="0">
                <a:latin typeface="Comic Sans MS" panose="030F0702030302020204" pitchFamily="66" charset="0"/>
              </a:rPr>
            </a:br>
            <a:r>
              <a:rPr lang="en-GB" sz="2000" dirty="0">
                <a:latin typeface="Comic Sans MS" panose="030F0702030302020204" pitchFamily="66" charset="0"/>
              </a:rPr>
              <a:t>I put my hands in the bag and simultaneously and randomly pull out two balls. They are both the same colour and the magic bag tells me that the chance of this occurring was exactly 0.5.</a:t>
            </a:r>
            <a:br>
              <a:rPr lang="en-GB" sz="2000" dirty="0">
                <a:latin typeface="Comic Sans MS" panose="030F0702030302020204" pitchFamily="66" charset="0"/>
              </a:rPr>
            </a:br>
            <a:endParaRPr lang="en-GB" sz="2000" dirty="0">
              <a:latin typeface="Comic Sans MS" panose="030F0702030302020204" pitchFamily="66" charset="0"/>
            </a:endParaRPr>
          </a:p>
          <a:p>
            <a:pPr marL="0" indent="0">
              <a:buNone/>
            </a:pPr>
            <a:r>
              <a:rPr lang="en-GB" sz="2000" dirty="0">
                <a:latin typeface="Comic Sans MS" panose="030F0702030302020204" pitchFamily="66" charset="0"/>
              </a:rPr>
              <a:t>The bag contains a given number of black balls.  </a:t>
            </a:r>
          </a:p>
          <a:p>
            <a:pPr marL="0" indent="0">
              <a:buNone/>
            </a:pPr>
            <a:endParaRPr lang="en-GB" sz="2000" dirty="0">
              <a:latin typeface="Comic Sans MS" panose="030F0702030302020204" pitchFamily="66" charset="0"/>
            </a:endParaRPr>
          </a:p>
          <a:p>
            <a:pPr marL="0" indent="0">
              <a:buNone/>
            </a:pPr>
            <a:r>
              <a:rPr lang="en-GB" sz="2000" dirty="0">
                <a:latin typeface="Comic Sans MS" panose="030F0702030302020204" pitchFamily="66" charset="0"/>
              </a:rPr>
              <a:t>Can you work out how many white ones there are?</a:t>
            </a:r>
            <a:br>
              <a:rPr lang="en-GB" sz="2000" dirty="0">
                <a:latin typeface="Comic Sans MS" panose="030F0702030302020204" pitchFamily="66" charset="0"/>
              </a:rPr>
            </a:br>
            <a:endParaRPr lang="en-GB" sz="2000" dirty="0">
              <a:latin typeface="Comic Sans MS" panose="030F0702030302020204" pitchFamily="66" charset="0"/>
            </a:endParaRPr>
          </a:p>
          <a:p>
            <a:pPr marL="0" indent="0">
              <a:buNone/>
            </a:pPr>
            <a:r>
              <a:rPr lang="en-GB" sz="2000" dirty="0">
                <a:latin typeface="Comic Sans MS" panose="030F0702030302020204" pitchFamily="66" charset="0"/>
              </a:rPr>
              <a:t>What valid combinations of black and white balls are possible?</a:t>
            </a:r>
          </a:p>
        </p:txBody>
      </p:sp>
      <p:grpSp>
        <p:nvGrpSpPr>
          <p:cNvPr id="4" name="Group 3"/>
          <p:cNvGrpSpPr/>
          <p:nvPr/>
        </p:nvGrpSpPr>
        <p:grpSpPr>
          <a:xfrm>
            <a:off x="4443573" y="1064121"/>
            <a:ext cx="4664931" cy="4597127"/>
            <a:chOff x="4443573" y="200025"/>
            <a:chExt cx="4664931" cy="4597127"/>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43573" y="200025"/>
              <a:ext cx="4664931" cy="4597127"/>
            </a:xfrm>
            <a:prstGeom prst="rect">
              <a:avLst/>
            </a:prstGeom>
          </p:spPr>
        </p:pic>
        <p:sp>
          <p:nvSpPr>
            <p:cNvPr id="6" name="TextBox 5"/>
            <p:cNvSpPr txBox="1"/>
            <p:nvPr/>
          </p:nvSpPr>
          <p:spPr>
            <a:xfrm rot="1343914">
              <a:off x="6910263" y="1867864"/>
              <a:ext cx="867545" cy="1862048"/>
            </a:xfrm>
            <a:prstGeom prst="rect">
              <a:avLst/>
            </a:prstGeom>
            <a:noFill/>
          </p:spPr>
          <p:txBody>
            <a:bodyPr wrap="none" rtlCol="0">
              <a:spAutoFit/>
            </a:bodyPr>
            <a:lstStyle/>
            <a:p>
              <a:r>
                <a:rPr lang="en-GB" sz="115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a:t>
              </a:r>
            </a:p>
          </p:txBody>
        </p:sp>
        <p:sp>
          <p:nvSpPr>
            <p:cNvPr id="7" name="TextBox 6"/>
            <p:cNvSpPr txBox="1"/>
            <p:nvPr/>
          </p:nvSpPr>
          <p:spPr>
            <a:xfrm rot="19710296">
              <a:off x="5442205" y="2413595"/>
              <a:ext cx="867545" cy="1862048"/>
            </a:xfrm>
            <a:prstGeom prst="rect">
              <a:avLst/>
            </a:prstGeom>
            <a:noFill/>
          </p:spPr>
          <p:txBody>
            <a:bodyPr wrap="none" rtlCol="0">
              <a:spAutoFit/>
            </a:bodyPr>
            <a:lstStyle/>
            <a:p>
              <a:r>
                <a:rPr lang="en-GB" sz="115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a:t>
              </a:r>
            </a:p>
          </p:txBody>
        </p:sp>
        <p:sp>
          <p:nvSpPr>
            <p:cNvPr id="8" name="TextBox 7"/>
            <p:cNvSpPr txBox="1"/>
            <p:nvPr/>
          </p:nvSpPr>
          <p:spPr>
            <a:xfrm rot="21408258">
              <a:off x="6245516" y="2515630"/>
              <a:ext cx="867545" cy="1862048"/>
            </a:xfrm>
            <a:prstGeom prst="rect">
              <a:avLst/>
            </a:prstGeom>
            <a:noFill/>
          </p:spPr>
          <p:txBody>
            <a:bodyPr wrap="none" rtlCol="0">
              <a:spAutoFit/>
            </a:bodyPr>
            <a:lstStyle/>
            <a:p>
              <a:r>
                <a:rPr lang="en-GB" sz="115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a:t>
              </a:r>
            </a:p>
          </p:txBody>
        </p:sp>
      </p:grpSp>
      <p:pic>
        <p:nvPicPr>
          <p:cNvPr id="9"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48064" y="5756021"/>
            <a:ext cx="514350" cy="5143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08304" y="5751259"/>
            <a:ext cx="561975" cy="523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TextBox 10"/>
          <p:cNvSpPr txBox="1"/>
          <p:nvPr/>
        </p:nvSpPr>
        <p:spPr>
          <a:xfrm>
            <a:off x="5668725" y="5742548"/>
            <a:ext cx="952505" cy="584775"/>
          </a:xfrm>
          <a:prstGeom prst="rect">
            <a:avLst/>
          </a:prstGeom>
          <a:noFill/>
        </p:spPr>
        <p:txBody>
          <a:bodyPr wrap="none" rtlCol="0">
            <a:spAutoFit/>
          </a:bodyPr>
          <a:lstStyle/>
          <a:p>
            <a:r>
              <a:rPr lang="en-GB" sz="3200" dirty="0">
                <a:latin typeface="Comic Sans MS" panose="030F0702030302020204" pitchFamily="66" charset="0"/>
              </a:rPr>
              <a:t>= 91</a:t>
            </a:r>
          </a:p>
        </p:txBody>
      </p:sp>
      <p:sp>
        <p:nvSpPr>
          <p:cNvPr id="12" name="TextBox 11"/>
          <p:cNvSpPr txBox="1"/>
          <p:nvPr/>
        </p:nvSpPr>
        <p:spPr>
          <a:xfrm>
            <a:off x="7864364" y="5733256"/>
            <a:ext cx="732893" cy="584775"/>
          </a:xfrm>
          <a:prstGeom prst="rect">
            <a:avLst/>
          </a:prstGeom>
          <a:noFill/>
        </p:spPr>
        <p:txBody>
          <a:bodyPr wrap="none" rtlCol="0">
            <a:spAutoFit/>
          </a:bodyPr>
          <a:lstStyle/>
          <a:p>
            <a:r>
              <a:rPr lang="en-GB" sz="3200" dirty="0">
                <a:latin typeface="Comic Sans MS" panose="030F0702030302020204" pitchFamily="66" charset="0"/>
              </a:rPr>
              <a:t>= ?</a:t>
            </a:r>
          </a:p>
        </p:txBody>
      </p:sp>
      <p:sp>
        <p:nvSpPr>
          <p:cNvPr id="13" name="TextBox 12"/>
          <p:cNvSpPr txBox="1"/>
          <p:nvPr/>
        </p:nvSpPr>
        <p:spPr>
          <a:xfrm>
            <a:off x="0" y="6488668"/>
            <a:ext cx="881973"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Bradley Hand ITC" panose="03070402050302030203" pitchFamily="66" charset="0"/>
              </a:rPr>
              <a:t>SIC_10</a:t>
            </a:r>
          </a:p>
        </p:txBody>
      </p:sp>
    </p:spTree>
    <p:extLst>
      <p:ext uri="{BB962C8B-B14F-4D97-AF65-F5344CB8AC3E}">
        <p14:creationId xmlns:p14="http://schemas.microsoft.com/office/powerpoint/2010/main" val="17508685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89648" y="274638"/>
            <a:ext cx="4042792" cy="562074"/>
          </a:xfrm>
        </p:spPr>
        <p:txBody>
          <a:bodyPr>
            <a:noAutofit/>
          </a:bodyPr>
          <a:lstStyle/>
          <a:p>
            <a:r>
              <a:rPr lang="en-GB" sz="4800" dirty="0">
                <a:latin typeface="Comic Sans MS" panose="030F0702030302020204" pitchFamily="66" charset="0"/>
              </a:rPr>
              <a:t>Magic Bag</a:t>
            </a:r>
          </a:p>
        </p:txBody>
      </p:sp>
      <p:sp>
        <p:nvSpPr>
          <p:cNvPr id="3" name="Content Placeholder 2"/>
          <p:cNvSpPr>
            <a:spLocks noGrp="1"/>
          </p:cNvSpPr>
          <p:nvPr>
            <p:ph idx="1"/>
          </p:nvPr>
        </p:nvSpPr>
        <p:spPr>
          <a:xfrm>
            <a:off x="457200" y="260648"/>
            <a:ext cx="4186808" cy="6336704"/>
          </a:xfrm>
        </p:spPr>
        <p:txBody>
          <a:bodyPr>
            <a:noAutofit/>
          </a:bodyPr>
          <a:lstStyle/>
          <a:p>
            <a:pPr marL="0" indent="0">
              <a:buNone/>
            </a:pPr>
            <a:r>
              <a:rPr lang="en-GB" sz="2000" dirty="0">
                <a:latin typeface="Comic Sans MS" panose="030F0702030302020204" pitchFamily="66" charset="0"/>
              </a:rPr>
              <a:t>A magic bag contains some black and white balls, all of the same size, weight and shape.</a:t>
            </a:r>
            <a:br>
              <a:rPr lang="en-GB" sz="2000" dirty="0">
                <a:latin typeface="Comic Sans MS" panose="030F0702030302020204" pitchFamily="66" charset="0"/>
              </a:rPr>
            </a:br>
            <a:br>
              <a:rPr lang="en-GB" sz="2000" dirty="0">
                <a:latin typeface="Comic Sans MS" panose="030F0702030302020204" pitchFamily="66" charset="0"/>
              </a:rPr>
            </a:br>
            <a:r>
              <a:rPr lang="en-GB" sz="2000" dirty="0">
                <a:latin typeface="Comic Sans MS" panose="030F0702030302020204" pitchFamily="66" charset="0"/>
              </a:rPr>
              <a:t>I put my hands in the bag and simultaneously and randomly pull out two balls. They are both the same colour and the magic bag tells me that the chance of this occurring was exactly 0.5.</a:t>
            </a:r>
            <a:br>
              <a:rPr lang="en-GB" sz="2000" dirty="0">
                <a:latin typeface="Comic Sans MS" panose="030F0702030302020204" pitchFamily="66" charset="0"/>
              </a:rPr>
            </a:br>
            <a:endParaRPr lang="en-GB" sz="2000" dirty="0">
              <a:latin typeface="Comic Sans MS" panose="030F0702030302020204" pitchFamily="66" charset="0"/>
            </a:endParaRPr>
          </a:p>
          <a:p>
            <a:pPr marL="0" indent="0">
              <a:buNone/>
            </a:pPr>
            <a:r>
              <a:rPr lang="en-GB" sz="2000" dirty="0">
                <a:latin typeface="Comic Sans MS" panose="030F0702030302020204" pitchFamily="66" charset="0"/>
              </a:rPr>
              <a:t>The bag contains a given number of black balls.  </a:t>
            </a:r>
          </a:p>
          <a:p>
            <a:pPr marL="0" indent="0">
              <a:buNone/>
            </a:pPr>
            <a:endParaRPr lang="en-GB" sz="2000" dirty="0">
              <a:latin typeface="Comic Sans MS" panose="030F0702030302020204" pitchFamily="66" charset="0"/>
            </a:endParaRPr>
          </a:p>
          <a:p>
            <a:pPr marL="0" indent="0">
              <a:buNone/>
            </a:pPr>
            <a:r>
              <a:rPr lang="en-GB" sz="2000" dirty="0">
                <a:latin typeface="Comic Sans MS" panose="030F0702030302020204" pitchFamily="66" charset="0"/>
              </a:rPr>
              <a:t>Can you work out how many white ones there are?</a:t>
            </a:r>
            <a:br>
              <a:rPr lang="en-GB" sz="2000" dirty="0">
                <a:latin typeface="Comic Sans MS" panose="030F0702030302020204" pitchFamily="66" charset="0"/>
              </a:rPr>
            </a:br>
            <a:endParaRPr lang="en-GB" sz="2000" dirty="0">
              <a:latin typeface="Comic Sans MS" panose="030F0702030302020204" pitchFamily="66" charset="0"/>
            </a:endParaRPr>
          </a:p>
          <a:p>
            <a:pPr marL="0" indent="0">
              <a:buNone/>
            </a:pPr>
            <a:r>
              <a:rPr lang="en-GB" sz="2000" dirty="0">
                <a:latin typeface="Comic Sans MS" panose="030F0702030302020204" pitchFamily="66" charset="0"/>
              </a:rPr>
              <a:t>What valid combinations of black and white balls are possible?</a:t>
            </a:r>
          </a:p>
        </p:txBody>
      </p:sp>
      <p:grpSp>
        <p:nvGrpSpPr>
          <p:cNvPr id="4" name="Group 3"/>
          <p:cNvGrpSpPr/>
          <p:nvPr/>
        </p:nvGrpSpPr>
        <p:grpSpPr>
          <a:xfrm>
            <a:off x="4443573" y="1064121"/>
            <a:ext cx="4664931" cy="4597127"/>
            <a:chOff x="4443573" y="200025"/>
            <a:chExt cx="4664931" cy="4597127"/>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43573" y="200025"/>
              <a:ext cx="4664931" cy="4597127"/>
            </a:xfrm>
            <a:prstGeom prst="rect">
              <a:avLst/>
            </a:prstGeom>
          </p:spPr>
        </p:pic>
        <p:sp>
          <p:nvSpPr>
            <p:cNvPr id="6" name="TextBox 5"/>
            <p:cNvSpPr txBox="1"/>
            <p:nvPr/>
          </p:nvSpPr>
          <p:spPr>
            <a:xfrm rot="1343914">
              <a:off x="6910263" y="1867864"/>
              <a:ext cx="867545" cy="1862048"/>
            </a:xfrm>
            <a:prstGeom prst="rect">
              <a:avLst/>
            </a:prstGeom>
            <a:noFill/>
          </p:spPr>
          <p:txBody>
            <a:bodyPr wrap="none" rtlCol="0">
              <a:spAutoFit/>
            </a:bodyPr>
            <a:lstStyle/>
            <a:p>
              <a:r>
                <a:rPr lang="en-GB" sz="115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a:t>
              </a:r>
            </a:p>
          </p:txBody>
        </p:sp>
        <p:sp>
          <p:nvSpPr>
            <p:cNvPr id="7" name="TextBox 6"/>
            <p:cNvSpPr txBox="1"/>
            <p:nvPr/>
          </p:nvSpPr>
          <p:spPr>
            <a:xfrm rot="19710296">
              <a:off x="5442205" y="2413595"/>
              <a:ext cx="867545" cy="1862048"/>
            </a:xfrm>
            <a:prstGeom prst="rect">
              <a:avLst/>
            </a:prstGeom>
            <a:noFill/>
          </p:spPr>
          <p:txBody>
            <a:bodyPr wrap="none" rtlCol="0">
              <a:spAutoFit/>
            </a:bodyPr>
            <a:lstStyle/>
            <a:p>
              <a:r>
                <a:rPr lang="en-GB" sz="115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a:t>
              </a:r>
            </a:p>
          </p:txBody>
        </p:sp>
        <p:sp>
          <p:nvSpPr>
            <p:cNvPr id="8" name="TextBox 7"/>
            <p:cNvSpPr txBox="1"/>
            <p:nvPr/>
          </p:nvSpPr>
          <p:spPr>
            <a:xfrm rot="21408258">
              <a:off x="6245516" y="2515630"/>
              <a:ext cx="867545" cy="1862048"/>
            </a:xfrm>
            <a:prstGeom prst="rect">
              <a:avLst/>
            </a:prstGeom>
            <a:noFill/>
          </p:spPr>
          <p:txBody>
            <a:bodyPr wrap="none" rtlCol="0">
              <a:spAutoFit/>
            </a:bodyPr>
            <a:lstStyle/>
            <a:p>
              <a:r>
                <a:rPr lang="en-GB" sz="115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a:t>
              </a:r>
            </a:p>
          </p:txBody>
        </p:sp>
      </p:grpSp>
      <p:pic>
        <p:nvPicPr>
          <p:cNvPr id="9"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48064" y="5756021"/>
            <a:ext cx="514350" cy="5143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08304" y="5751259"/>
            <a:ext cx="561975" cy="523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TextBox 10"/>
          <p:cNvSpPr txBox="1"/>
          <p:nvPr/>
        </p:nvSpPr>
        <p:spPr>
          <a:xfrm>
            <a:off x="5668725" y="5742548"/>
            <a:ext cx="1202573" cy="584775"/>
          </a:xfrm>
          <a:prstGeom prst="rect">
            <a:avLst/>
          </a:prstGeom>
          <a:noFill/>
        </p:spPr>
        <p:txBody>
          <a:bodyPr wrap="none" rtlCol="0">
            <a:spAutoFit/>
          </a:bodyPr>
          <a:lstStyle/>
          <a:p>
            <a:r>
              <a:rPr lang="en-GB" sz="3200" dirty="0">
                <a:latin typeface="Comic Sans MS" panose="030F0702030302020204" pitchFamily="66" charset="0"/>
              </a:rPr>
              <a:t>= 120</a:t>
            </a:r>
          </a:p>
        </p:txBody>
      </p:sp>
      <p:sp>
        <p:nvSpPr>
          <p:cNvPr id="12" name="TextBox 11"/>
          <p:cNvSpPr txBox="1"/>
          <p:nvPr/>
        </p:nvSpPr>
        <p:spPr>
          <a:xfrm>
            <a:off x="7864364" y="5733256"/>
            <a:ext cx="732893" cy="584775"/>
          </a:xfrm>
          <a:prstGeom prst="rect">
            <a:avLst/>
          </a:prstGeom>
          <a:noFill/>
        </p:spPr>
        <p:txBody>
          <a:bodyPr wrap="none" rtlCol="0">
            <a:spAutoFit/>
          </a:bodyPr>
          <a:lstStyle/>
          <a:p>
            <a:r>
              <a:rPr lang="en-GB" sz="3200" dirty="0">
                <a:latin typeface="Comic Sans MS" panose="030F0702030302020204" pitchFamily="66" charset="0"/>
              </a:rPr>
              <a:t>= ?</a:t>
            </a:r>
          </a:p>
        </p:txBody>
      </p:sp>
      <p:sp>
        <p:nvSpPr>
          <p:cNvPr id="13" name="TextBox 12"/>
          <p:cNvSpPr txBox="1"/>
          <p:nvPr/>
        </p:nvSpPr>
        <p:spPr>
          <a:xfrm>
            <a:off x="0" y="6488668"/>
            <a:ext cx="881973"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Bradley Hand ITC" panose="03070402050302030203" pitchFamily="66" charset="0"/>
              </a:rPr>
              <a:t>SIC_10</a:t>
            </a:r>
          </a:p>
        </p:txBody>
      </p:sp>
    </p:spTree>
    <p:extLst>
      <p:ext uri="{BB962C8B-B14F-4D97-AF65-F5344CB8AC3E}">
        <p14:creationId xmlns:p14="http://schemas.microsoft.com/office/powerpoint/2010/main" val="7338298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89648" y="274638"/>
            <a:ext cx="4042792" cy="562074"/>
          </a:xfrm>
        </p:spPr>
        <p:txBody>
          <a:bodyPr>
            <a:noAutofit/>
          </a:bodyPr>
          <a:lstStyle/>
          <a:p>
            <a:r>
              <a:rPr lang="en-GB" sz="4800" dirty="0">
                <a:latin typeface="Comic Sans MS" panose="030F0702030302020204" pitchFamily="66" charset="0"/>
              </a:rPr>
              <a:t>Magic Bag</a:t>
            </a:r>
          </a:p>
        </p:txBody>
      </p:sp>
      <p:sp>
        <p:nvSpPr>
          <p:cNvPr id="3" name="Content Placeholder 2"/>
          <p:cNvSpPr>
            <a:spLocks noGrp="1"/>
          </p:cNvSpPr>
          <p:nvPr>
            <p:ph idx="1"/>
          </p:nvPr>
        </p:nvSpPr>
        <p:spPr>
          <a:xfrm>
            <a:off x="457200" y="260648"/>
            <a:ext cx="4186808" cy="6336704"/>
          </a:xfrm>
        </p:spPr>
        <p:txBody>
          <a:bodyPr>
            <a:noAutofit/>
          </a:bodyPr>
          <a:lstStyle/>
          <a:p>
            <a:pPr marL="0" indent="0">
              <a:buNone/>
            </a:pPr>
            <a:r>
              <a:rPr lang="en-GB" sz="2000" dirty="0">
                <a:latin typeface="Comic Sans MS" panose="030F0702030302020204" pitchFamily="66" charset="0"/>
              </a:rPr>
              <a:t>A magic bag contains some black and white balls, all of the same size, weight and shape.</a:t>
            </a:r>
            <a:br>
              <a:rPr lang="en-GB" sz="2000" dirty="0">
                <a:latin typeface="Comic Sans MS" panose="030F0702030302020204" pitchFamily="66" charset="0"/>
              </a:rPr>
            </a:br>
            <a:br>
              <a:rPr lang="en-GB" sz="2000" dirty="0">
                <a:latin typeface="Comic Sans MS" panose="030F0702030302020204" pitchFamily="66" charset="0"/>
              </a:rPr>
            </a:br>
            <a:r>
              <a:rPr lang="en-GB" sz="2000" dirty="0">
                <a:latin typeface="Comic Sans MS" panose="030F0702030302020204" pitchFamily="66" charset="0"/>
              </a:rPr>
              <a:t>I put my hands in the bag and simultaneously and randomly pull out two balls. They are both the same colour and the magic bag tells me that the chance of this occurring was exactly 0.5.</a:t>
            </a:r>
            <a:br>
              <a:rPr lang="en-GB" sz="2000" dirty="0">
                <a:latin typeface="Comic Sans MS" panose="030F0702030302020204" pitchFamily="66" charset="0"/>
              </a:rPr>
            </a:br>
            <a:endParaRPr lang="en-GB" sz="2000" dirty="0">
              <a:latin typeface="Comic Sans MS" panose="030F0702030302020204" pitchFamily="66" charset="0"/>
            </a:endParaRPr>
          </a:p>
          <a:p>
            <a:pPr marL="0" indent="0">
              <a:buNone/>
            </a:pPr>
            <a:r>
              <a:rPr lang="en-GB" sz="2000" dirty="0">
                <a:latin typeface="Comic Sans MS" panose="030F0702030302020204" pitchFamily="66" charset="0"/>
              </a:rPr>
              <a:t>The bag contains a given number of black balls.  </a:t>
            </a:r>
          </a:p>
          <a:p>
            <a:pPr marL="0" indent="0">
              <a:buNone/>
            </a:pPr>
            <a:endParaRPr lang="en-GB" sz="2000" dirty="0">
              <a:latin typeface="Comic Sans MS" panose="030F0702030302020204" pitchFamily="66" charset="0"/>
            </a:endParaRPr>
          </a:p>
          <a:p>
            <a:pPr marL="0" indent="0">
              <a:buNone/>
            </a:pPr>
            <a:r>
              <a:rPr lang="en-GB" sz="2000" dirty="0">
                <a:latin typeface="Comic Sans MS" panose="030F0702030302020204" pitchFamily="66" charset="0"/>
              </a:rPr>
              <a:t>Can you work out how many white ones there are?</a:t>
            </a:r>
            <a:br>
              <a:rPr lang="en-GB" sz="2000" dirty="0">
                <a:latin typeface="Comic Sans MS" panose="030F0702030302020204" pitchFamily="66" charset="0"/>
              </a:rPr>
            </a:br>
            <a:endParaRPr lang="en-GB" sz="2000" dirty="0">
              <a:latin typeface="Comic Sans MS" panose="030F0702030302020204" pitchFamily="66" charset="0"/>
            </a:endParaRPr>
          </a:p>
          <a:p>
            <a:pPr marL="0" indent="0">
              <a:buNone/>
            </a:pPr>
            <a:r>
              <a:rPr lang="en-GB" sz="2000" dirty="0">
                <a:latin typeface="Comic Sans MS" panose="030F0702030302020204" pitchFamily="66" charset="0"/>
              </a:rPr>
              <a:t>What valid combinations of black and white balls are possible?</a:t>
            </a:r>
          </a:p>
        </p:txBody>
      </p:sp>
      <p:grpSp>
        <p:nvGrpSpPr>
          <p:cNvPr id="4" name="Group 3"/>
          <p:cNvGrpSpPr/>
          <p:nvPr/>
        </p:nvGrpSpPr>
        <p:grpSpPr>
          <a:xfrm>
            <a:off x="4443573" y="1064121"/>
            <a:ext cx="4664931" cy="4597127"/>
            <a:chOff x="4443573" y="200025"/>
            <a:chExt cx="4664931" cy="4597127"/>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43573" y="200025"/>
              <a:ext cx="4664931" cy="4597127"/>
            </a:xfrm>
            <a:prstGeom prst="rect">
              <a:avLst/>
            </a:prstGeom>
          </p:spPr>
        </p:pic>
        <p:sp>
          <p:nvSpPr>
            <p:cNvPr id="6" name="TextBox 5"/>
            <p:cNvSpPr txBox="1"/>
            <p:nvPr/>
          </p:nvSpPr>
          <p:spPr>
            <a:xfrm rot="1343914">
              <a:off x="6910263" y="1867864"/>
              <a:ext cx="867545" cy="1862048"/>
            </a:xfrm>
            <a:prstGeom prst="rect">
              <a:avLst/>
            </a:prstGeom>
            <a:noFill/>
          </p:spPr>
          <p:txBody>
            <a:bodyPr wrap="none" rtlCol="0">
              <a:spAutoFit/>
            </a:bodyPr>
            <a:lstStyle/>
            <a:p>
              <a:r>
                <a:rPr lang="en-GB" sz="115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a:t>
              </a:r>
            </a:p>
          </p:txBody>
        </p:sp>
        <p:sp>
          <p:nvSpPr>
            <p:cNvPr id="7" name="TextBox 6"/>
            <p:cNvSpPr txBox="1"/>
            <p:nvPr/>
          </p:nvSpPr>
          <p:spPr>
            <a:xfrm rot="19710296">
              <a:off x="5442205" y="2413595"/>
              <a:ext cx="867545" cy="1862048"/>
            </a:xfrm>
            <a:prstGeom prst="rect">
              <a:avLst/>
            </a:prstGeom>
            <a:noFill/>
          </p:spPr>
          <p:txBody>
            <a:bodyPr wrap="none" rtlCol="0">
              <a:spAutoFit/>
            </a:bodyPr>
            <a:lstStyle/>
            <a:p>
              <a:r>
                <a:rPr lang="en-GB" sz="115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a:t>
              </a:r>
            </a:p>
          </p:txBody>
        </p:sp>
        <p:sp>
          <p:nvSpPr>
            <p:cNvPr id="8" name="TextBox 7"/>
            <p:cNvSpPr txBox="1"/>
            <p:nvPr/>
          </p:nvSpPr>
          <p:spPr>
            <a:xfrm rot="21408258">
              <a:off x="6245516" y="2515630"/>
              <a:ext cx="867545" cy="1862048"/>
            </a:xfrm>
            <a:prstGeom prst="rect">
              <a:avLst/>
            </a:prstGeom>
            <a:noFill/>
          </p:spPr>
          <p:txBody>
            <a:bodyPr wrap="none" rtlCol="0">
              <a:spAutoFit/>
            </a:bodyPr>
            <a:lstStyle/>
            <a:p>
              <a:r>
                <a:rPr lang="en-GB" sz="115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a:t>
              </a:r>
            </a:p>
          </p:txBody>
        </p:sp>
      </p:grpSp>
      <p:pic>
        <p:nvPicPr>
          <p:cNvPr id="9"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48064" y="5756021"/>
            <a:ext cx="514350" cy="5143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08304" y="5751259"/>
            <a:ext cx="561975" cy="523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TextBox 10"/>
          <p:cNvSpPr txBox="1"/>
          <p:nvPr/>
        </p:nvSpPr>
        <p:spPr>
          <a:xfrm>
            <a:off x="5668725" y="5742548"/>
            <a:ext cx="1202573" cy="584775"/>
          </a:xfrm>
          <a:prstGeom prst="rect">
            <a:avLst/>
          </a:prstGeom>
          <a:noFill/>
        </p:spPr>
        <p:txBody>
          <a:bodyPr wrap="none" rtlCol="0">
            <a:spAutoFit/>
          </a:bodyPr>
          <a:lstStyle/>
          <a:p>
            <a:r>
              <a:rPr lang="en-GB" sz="3200" dirty="0">
                <a:latin typeface="Comic Sans MS" panose="030F0702030302020204" pitchFamily="66" charset="0"/>
              </a:rPr>
              <a:t>= 153</a:t>
            </a:r>
          </a:p>
        </p:txBody>
      </p:sp>
      <p:sp>
        <p:nvSpPr>
          <p:cNvPr id="12" name="TextBox 11"/>
          <p:cNvSpPr txBox="1"/>
          <p:nvPr/>
        </p:nvSpPr>
        <p:spPr>
          <a:xfrm>
            <a:off x="7864364" y="5733256"/>
            <a:ext cx="732893" cy="584775"/>
          </a:xfrm>
          <a:prstGeom prst="rect">
            <a:avLst/>
          </a:prstGeom>
          <a:noFill/>
        </p:spPr>
        <p:txBody>
          <a:bodyPr wrap="none" rtlCol="0">
            <a:spAutoFit/>
          </a:bodyPr>
          <a:lstStyle/>
          <a:p>
            <a:r>
              <a:rPr lang="en-GB" sz="3200" dirty="0">
                <a:latin typeface="Comic Sans MS" panose="030F0702030302020204" pitchFamily="66" charset="0"/>
              </a:rPr>
              <a:t>= ?</a:t>
            </a:r>
          </a:p>
        </p:txBody>
      </p:sp>
      <p:sp>
        <p:nvSpPr>
          <p:cNvPr id="13" name="TextBox 12"/>
          <p:cNvSpPr txBox="1"/>
          <p:nvPr/>
        </p:nvSpPr>
        <p:spPr>
          <a:xfrm>
            <a:off x="0" y="6488668"/>
            <a:ext cx="881973"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Bradley Hand ITC" panose="03070402050302030203" pitchFamily="66" charset="0"/>
              </a:rPr>
              <a:t>SIC_10</a:t>
            </a:r>
          </a:p>
        </p:txBody>
      </p:sp>
    </p:spTree>
    <p:extLst>
      <p:ext uri="{BB962C8B-B14F-4D97-AF65-F5344CB8AC3E}">
        <p14:creationId xmlns:p14="http://schemas.microsoft.com/office/powerpoint/2010/main" val="33135118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89648" y="274638"/>
            <a:ext cx="4042792" cy="562074"/>
          </a:xfrm>
        </p:spPr>
        <p:txBody>
          <a:bodyPr>
            <a:noAutofit/>
          </a:bodyPr>
          <a:lstStyle/>
          <a:p>
            <a:r>
              <a:rPr lang="en-GB" sz="4800" dirty="0">
                <a:latin typeface="Comic Sans MS" panose="030F0702030302020204" pitchFamily="66" charset="0"/>
              </a:rPr>
              <a:t>Magic Bag</a:t>
            </a:r>
          </a:p>
        </p:txBody>
      </p:sp>
      <p:sp>
        <p:nvSpPr>
          <p:cNvPr id="3" name="Content Placeholder 2"/>
          <p:cNvSpPr>
            <a:spLocks noGrp="1"/>
          </p:cNvSpPr>
          <p:nvPr>
            <p:ph idx="1"/>
          </p:nvPr>
        </p:nvSpPr>
        <p:spPr>
          <a:xfrm>
            <a:off x="457200" y="260648"/>
            <a:ext cx="4186808" cy="6336704"/>
          </a:xfrm>
        </p:spPr>
        <p:txBody>
          <a:bodyPr>
            <a:noAutofit/>
          </a:bodyPr>
          <a:lstStyle/>
          <a:p>
            <a:pPr marL="0" indent="0">
              <a:buNone/>
            </a:pPr>
            <a:r>
              <a:rPr lang="en-GB" sz="2000" dirty="0">
                <a:latin typeface="Comic Sans MS" panose="030F0702030302020204" pitchFamily="66" charset="0"/>
              </a:rPr>
              <a:t>A magic bag contains some black and white balls, all of the same size, weight and shape.</a:t>
            </a:r>
            <a:br>
              <a:rPr lang="en-GB" sz="2000" dirty="0">
                <a:latin typeface="Comic Sans MS" panose="030F0702030302020204" pitchFamily="66" charset="0"/>
              </a:rPr>
            </a:br>
            <a:br>
              <a:rPr lang="en-GB" sz="2000" dirty="0">
                <a:latin typeface="Comic Sans MS" panose="030F0702030302020204" pitchFamily="66" charset="0"/>
              </a:rPr>
            </a:br>
            <a:r>
              <a:rPr lang="en-GB" sz="2000" dirty="0">
                <a:latin typeface="Comic Sans MS" panose="030F0702030302020204" pitchFamily="66" charset="0"/>
              </a:rPr>
              <a:t>I put my hands in the bag and simultaneously and randomly pull out two balls. They are both the same colour and the magic bag tells me that the chance of this occurring was exactly 0.5.</a:t>
            </a:r>
            <a:br>
              <a:rPr lang="en-GB" sz="2000" dirty="0">
                <a:latin typeface="Comic Sans MS" panose="030F0702030302020204" pitchFamily="66" charset="0"/>
              </a:rPr>
            </a:br>
            <a:endParaRPr lang="en-GB" sz="2000" dirty="0">
              <a:latin typeface="Comic Sans MS" panose="030F0702030302020204" pitchFamily="66" charset="0"/>
            </a:endParaRPr>
          </a:p>
          <a:p>
            <a:pPr marL="0" indent="0">
              <a:buNone/>
            </a:pPr>
            <a:r>
              <a:rPr lang="en-GB" sz="2000" dirty="0">
                <a:latin typeface="Comic Sans MS" panose="030F0702030302020204" pitchFamily="66" charset="0"/>
              </a:rPr>
              <a:t>The bag contains a given number of black balls.  </a:t>
            </a:r>
          </a:p>
          <a:p>
            <a:pPr marL="0" indent="0">
              <a:buNone/>
            </a:pPr>
            <a:endParaRPr lang="en-GB" sz="2000" dirty="0">
              <a:latin typeface="Comic Sans MS" panose="030F0702030302020204" pitchFamily="66" charset="0"/>
            </a:endParaRPr>
          </a:p>
          <a:p>
            <a:pPr marL="0" indent="0">
              <a:buNone/>
            </a:pPr>
            <a:r>
              <a:rPr lang="en-GB" sz="2000" dirty="0">
                <a:latin typeface="Comic Sans MS" panose="030F0702030302020204" pitchFamily="66" charset="0"/>
              </a:rPr>
              <a:t>Can you work out how many white ones there are?</a:t>
            </a:r>
            <a:br>
              <a:rPr lang="en-GB" sz="2000" dirty="0">
                <a:latin typeface="Comic Sans MS" panose="030F0702030302020204" pitchFamily="66" charset="0"/>
              </a:rPr>
            </a:br>
            <a:endParaRPr lang="en-GB" sz="2000" dirty="0">
              <a:latin typeface="Comic Sans MS" panose="030F0702030302020204" pitchFamily="66" charset="0"/>
            </a:endParaRPr>
          </a:p>
          <a:p>
            <a:pPr marL="0" indent="0">
              <a:buNone/>
            </a:pPr>
            <a:r>
              <a:rPr lang="en-GB" sz="2000" dirty="0">
                <a:latin typeface="Comic Sans MS" panose="030F0702030302020204" pitchFamily="66" charset="0"/>
              </a:rPr>
              <a:t>What valid combinations of black and white balls are possible?</a:t>
            </a:r>
          </a:p>
        </p:txBody>
      </p:sp>
      <p:grpSp>
        <p:nvGrpSpPr>
          <p:cNvPr id="4" name="Group 3"/>
          <p:cNvGrpSpPr/>
          <p:nvPr/>
        </p:nvGrpSpPr>
        <p:grpSpPr>
          <a:xfrm>
            <a:off x="4443573" y="1064121"/>
            <a:ext cx="4664931" cy="4597127"/>
            <a:chOff x="4443573" y="200025"/>
            <a:chExt cx="4664931" cy="4597127"/>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43573" y="200025"/>
              <a:ext cx="4664931" cy="4597127"/>
            </a:xfrm>
            <a:prstGeom prst="rect">
              <a:avLst/>
            </a:prstGeom>
          </p:spPr>
        </p:pic>
        <p:sp>
          <p:nvSpPr>
            <p:cNvPr id="6" name="TextBox 5"/>
            <p:cNvSpPr txBox="1"/>
            <p:nvPr/>
          </p:nvSpPr>
          <p:spPr>
            <a:xfrm rot="1343914">
              <a:off x="6910263" y="1867864"/>
              <a:ext cx="867545" cy="1862048"/>
            </a:xfrm>
            <a:prstGeom prst="rect">
              <a:avLst/>
            </a:prstGeom>
            <a:noFill/>
          </p:spPr>
          <p:txBody>
            <a:bodyPr wrap="none" rtlCol="0">
              <a:spAutoFit/>
            </a:bodyPr>
            <a:lstStyle/>
            <a:p>
              <a:r>
                <a:rPr lang="en-GB" sz="115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a:t>
              </a:r>
            </a:p>
          </p:txBody>
        </p:sp>
        <p:sp>
          <p:nvSpPr>
            <p:cNvPr id="7" name="TextBox 6"/>
            <p:cNvSpPr txBox="1"/>
            <p:nvPr/>
          </p:nvSpPr>
          <p:spPr>
            <a:xfrm rot="19710296">
              <a:off x="5442205" y="2413595"/>
              <a:ext cx="867545" cy="1862048"/>
            </a:xfrm>
            <a:prstGeom prst="rect">
              <a:avLst/>
            </a:prstGeom>
            <a:noFill/>
          </p:spPr>
          <p:txBody>
            <a:bodyPr wrap="none" rtlCol="0">
              <a:spAutoFit/>
            </a:bodyPr>
            <a:lstStyle/>
            <a:p>
              <a:r>
                <a:rPr lang="en-GB" sz="115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a:t>
              </a:r>
            </a:p>
          </p:txBody>
        </p:sp>
        <p:sp>
          <p:nvSpPr>
            <p:cNvPr id="8" name="TextBox 7"/>
            <p:cNvSpPr txBox="1"/>
            <p:nvPr/>
          </p:nvSpPr>
          <p:spPr>
            <a:xfrm rot="21408258">
              <a:off x="6245516" y="2515630"/>
              <a:ext cx="867545" cy="1862048"/>
            </a:xfrm>
            <a:prstGeom prst="rect">
              <a:avLst/>
            </a:prstGeom>
            <a:noFill/>
          </p:spPr>
          <p:txBody>
            <a:bodyPr wrap="none" rtlCol="0">
              <a:spAutoFit/>
            </a:bodyPr>
            <a:lstStyle/>
            <a:p>
              <a:r>
                <a:rPr lang="en-GB" sz="115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a:t>
              </a:r>
            </a:p>
          </p:txBody>
        </p:sp>
      </p:grpSp>
      <p:pic>
        <p:nvPicPr>
          <p:cNvPr id="9"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48064" y="5756021"/>
            <a:ext cx="514350" cy="5143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08304" y="5751259"/>
            <a:ext cx="561975" cy="523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TextBox 10"/>
          <p:cNvSpPr txBox="1"/>
          <p:nvPr/>
        </p:nvSpPr>
        <p:spPr>
          <a:xfrm>
            <a:off x="5668725" y="5742548"/>
            <a:ext cx="1202573" cy="584775"/>
          </a:xfrm>
          <a:prstGeom prst="rect">
            <a:avLst/>
          </a:prstGeom>
          <a:noFill/>
        </p:spPr>
        <p:txBody>
          <a:bodyPr wrap="none" rtlCol="0">
            <a:spAutoFit/>
          </a:bodyPr>
          <a:lstStyle/>
          <a:p>
            <a:r>
              <a:rPr lang="en-GB" sz="3200" dirty="0">
                <a:latin typeface="Comic Sans MS" panose="030F0702030302020204" pitchFamily="66" charset="0"/>
              </a:rPr>
              <a:t>= 190</a:t>
            </a:r>
          </a:p>
        </p:txBody>
      </p:sp>
      <p:sp>
        <p:nvSpPr>
          <p:cNvPr id="12" name="TextBox 11"/>
          <p:cNvSpPr txBox="1"/>
          <p:nvPr/>
        </p:nvSpPr>
        <p:spPr>
          <a:xfrm>
            <a:off x="7864364" y="5733256"/>
            <a:ext cx="732893" cy="584775"/>
          </a:xfrm>
          <a:prstGeom prst="rect">
            <a:avLst/>
          </a:prstGeom>
          <a:noFill/>
        </p:spPr>
        <p:txBody>
          <a:bodyPr wrap="none" rtlCol="0">
            <a:spAutoFit/>
          </a:bodyPr>
          <a:lstStyle/>
          <a:p>
            <a:r>
              <a:rPr lang="en-GB" sz="3200" dirty="0">
                <a:latin typeface="Comic Sans MS" panose="030F0702030302020204" pitchFamily="66" charset="0"/>
              </a:rPr>
              <a:t>= ?</a:t>
            </a:r>
          </a:p>
        </p:txBody>
      </p:sp>
      <p:sp>
        <p:nvSpPr>
          <p:cNvPr id="13" name="TextBox 12"/>
          <p:cNvSpPr txBox="1"/>
          <p:nvPr/>
        </p:nvSpPr>
        <p:spPr>
          <a:xfrm>
            <a:off x="0" y="6488668"/>
            <a:ext cx="881973"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Bradley Hand ITC" panose="03070402050302030203" pitchFamily="66" charset="0"/>
              </a:rPr>
              <a:t>SIC_10</a:t>
            </a:r>
          </a:p>
        </p:txBody>
      </p:sp>
    </p:spTree>
    <p:extLst>
      <p:ext uri="{BB962C8B-B14F-4D97-AF65-F5344CB8AC3E}">
        <p14:creationId xmlns:p14="http://schemas.microsoft.com/office/powerpoint/2010/main" val="20666254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89648" y="274638"/>
            <a:ext cx="4042792" cy="562074"/>
          </a:xfrm>
        </p:spPr>
        <p:txBody>
          <a:bodyPr>
            <a:noAutofit/>
          </a:bodyPr>
          <a:lstStyle/>
          <a:p>
            <a:r>
              <a:rPr lang="en-GB" sz="4800" dirty="0">
                <a:latin typeface="Comic Sans MS" panose="030F0702030302020204" pitchFamily="66" charset="0"/>
              </a:rPr>
              <a:t>Magic Bag</a:t>
            </a:r>
          </a:p>
        </p:txBody>
      </p:sp>
      <p:sp>
        <p:nvSpPr>
          <p:cNvPr id="3" name="Content Placeholder 2"/>
          <p:cNvSpPr>
            <a:spLocks noGrp="1"/>
          </p:cNvSpPr>
          <p:nvPr>
            <p:ph idx="1"/>
          </p:nvPr>
        </p:nvSpPr>
        <p:spPr>
          <a:xfrm>
            <a:off x="457200" y="260648"/>
            <a:ext cx="4186808" cy="6336704"/>
          </a:xfrm>
        </p:spPr>
        <p:txBody>
          <a:bodyPr>
            <a:noAutofit/>
          </a:bodyPr>
          <a:lstStyle/>
          <a:p>
            <a:pPr marL="0" indent="0">
              <a:buNone/>
            </a:pPr>
            <a:r>
              <a:rPr lang="en-GB" sz="2000" dirty="0">
                <a:latin typeface="Comic Sans MS" panose="030F0702030302020204" pitchFamily="66" charset="0"/>
              </a:rPr>
              <a:t>A magic bag contains some black and white balls, all of the same size, weight and shape.</a:t>
            </a:r>
            <a:br>
              <a:rPr lang="en-GB" sz="2000" dirty="0">
                <a:latin typeface="Comic Sans MS" panose="030F0702030302020204" pitchFamily="66" charset="0"/>
              </a:rPr>
            </a:br>
            <a:br>
              <a:rPr lang="en-GB" sz="2000" dirty="0">
                <a:latin typeface="Comic Sans MS" panose="030F0702030302020204" pitchFamily="66" charset="0"/>
              </a:rPr>
            </a:br>
            <a:r>
              <a:rPr lang="en-GB" sz="2000" dirty="0">
                <a:latin typeface="Comic Sans MS" panose="030F0702030302020204" pitchFamily="66" charset="0"/>
              </a:rPr>
              <a:t>I put my hands in the bag and simultaneously and randomly pull out two balls. They are both the same colour and the magic bag tells me that the chance of this occurring was exactly 0.5.</a:t>
            </a:r>
            <a:br>
              <a:rPr lang="en-GB" sz="2000" dirty="0">
                <a:latin typeface="Comic Sans MS" panose="030F0702030302020204" pitchFamily="66" charset="0"/>
              </a:rPr>
            </a:br>
            <a:endParaRPr lang="en-GB" sz="2000" dirty="0">
              <a:latin typeface="Comic Sans MS" panose="030F0702030302020204" pitchFamily="66" charset="0"/>
            </a:endParaRPr>
          </a:p>
          <a:p>
            <a:pPr marL="0" indent="0">
              <a:buNone/>
            </a:pPr>
            <a:r>
              <a:rPr lang="en-GB" sz="2000" dirty="0">
                <a:latin typeface="Comic Sans MS" panose="030F0702030302020204" pitchFamily="66" charset="0"/>
              </a:rPr>
              <a:t>The bag contains a given number of black balls.  </a:t>
            </a:r>
          </a:p>
          <a:p>
            <a:pPr marL="0" indent="0">
              <a:buNone/>
            </a:pPr>
            <a:endParaRPr lang="en-GB" sz="2000" dirty="0">
              <a:latin typeface="Comic Sans MS" panose="030F0702030302020204" pitchFamily="66" charset="0"/>
            </a:endParaRPr>
          </a:p>
          <a:p>
            <a:pPr marL="0" indent="0">
              <a:buNone/>
            </a:pPr>
            <a:r>
              <a:rPr lang="en-GB" sz="2000" dirty="0">
                <a:latin typeface="Comic Sans MS" panose="030F0702030302020204" pitchFamily="66" charset="0"/>
              </a:rPr>
              <a:t>Can you work out how many white ones there are?</a:t>
            </a:r>
            <a:br>
              <a:rPr lang="en-GB" sz="2000" dirty="0">
                <a:latin typeface="Comic Sans MS" panose="030F0702030302020204" pitchFamily="66" charset="0"/>
              </a:rPr>
            </a:br>
            <a:endParaRPr lang="en-GB" sz="2000" dirty="0">
              <a:latin typeface="Comic Sans MS" panose="030F0702030302020204" pitchFamily="66" charset="0"/>
            </a:endParaRPr>
          </a:p>
          <a:p>
            <a:pPr marL="0" indent="0">
              <a:buNone/>
            </a:pPr>
            <a:r>
              <a:rPr lang="en-GB" sz="2000" dirty="0">
                <a:latin typeface="Comic Sans MS" panose="030F0702030302020204" pitchFamily="66" charset="0"/>
              </a:rPr>
              <a:t>What valid combinations of black and white balls are possible?</a:t>
            </a:r>
          </a:p>
        </p:txBody>
      </p:sp>
      <p:grpSp>
        <p:nvGrpSpPr>
          <p:cNvPr id="4" name="Group 3"/>
          <p:cNvGrpSpPr/>
          <p:nvPr/>
        </p:nvGrpSpPr>
        <p:grpSpPr>
          <a:xfrm>
            <a:off x="4443573" y="1064121"/>
            <a:ext cx="4664931" cy="4597127"/>
            <a:chOff x="4443573" y="200025"/>
            <a:chExt cx="4664931" cy="4597127"/>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43573" y="200025"/>
              <a:ext cx="4664931" cy="4597127"/>
            </a:xfrm>
            <a:prstGeom prst="rect">
              <a:avLst/>
            </a:prstGeom>
          </p:spPr>
        </p:pic>
        <p:sp>
          <p:nvSpPr>
            <p:cNvPr id="6" name="TextBox 5"/>
            <p:cNvSpPr txBox="1"/>
            <p:nvPr/>
          </p:nvSpPr>
          <p:spPr>
            <a:xfrm rot="1343914">
              <a:off x="6910263" y="1867864"/>
              <a:ext cx="867545" cy="1862048"/>
            </a:xfrm>
            <a:prstGeom prst="rect">
              <a:avLst/>
            </a:prstGeom>
            <a:noFill/>
          </p:spPr>
          <p:txBody>
            <a:bodyPr wrap="none" rtlCol="0">
              <a:spAutoFit/>
            </a:bodyPr>
            <a:lstStyle/>
            <a:p>
              <a:r>
                <a:rPr lang="en-GB" sz="115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a:t>
              </a:r>
            </a:p>
          </p:txBody>
        </p:sp>
        <p:sp>
          <p:nvSpPr>
            <p:cNvPr id="7" name="TextBox 6"/>
            <p:cNvSpPr txBox="1"/>
            <p:nvPr/>
          </p:nvSpPr>
          <p:spPr>
            <a:xfrm rot="19710296">
              <a:off x="5442205" y="2413595"/>
              <a:ext cx="867545" cy="1862048"/>
            </a:xfrm>
            <a:prstGeom prst="rect">
              <a:avLst/>
            </a:prstGeom>
            <a:noFill/>
          </p:spPr>
          <p:txBody>
            <a:bodyPr wrap="none" rtlCol="0">
              <a:spAutoFit/>
            </a:bodyPr>
            <a:lstStyle/>
            <a:p>
              <a:r>
                <a:rPr lang="en-GB" sz="115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a:t>
              </a:r>
            </a:p>
          </p:txBody>
        </p:sp>
        <p:sp>
          <p:nvSpPr>
            <p:cNvPr id="8" name="TextBox 7"/>
            <p:cNvSpPr txBox="1"/>
            <p:nvPr/>
          </p:nvSpPr>
          <p:spPr>
            <a:xfrm rot="21408258">
              <a:off x="6245516" y="2515630"/>
              <a:ext cx="867545" cy="1862048"/>
            </a:xfrm>
            <a:prstGeom prst="rect">
              <a:avLst/>
            </a:prstGeom>
            <a:noFill/>
          </p:spPr>
          <p:txBody>
            <a:bodyPr wrap="none" rtlCol="0">
              <a:spAutoFit/>
            </a:bodyPr>
            <a:lstStyle/>
            <a:p>
              <a:r>
                <a:rPr lang="en-GB" sz="115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a:t>
              </a:r>
            </a:p>
          </p:txBody>
        </p:sp>
      </p:grpSp>
      <p:pic>
        <p:nvPicPr>
          <p:cNvPr id="9"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48064" y="5756021"/>
            <a:ext cx="514350" cy="5143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08304" y="5751259"/>
            <a:ext cx="561975" cy="523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TextBox 10"/>
          <p:cNvSpPr txBox="1"/>
          <p:nvPr/>
        </p:nvSpPr>
        <p:spPr>
          <a:xfrm>
            <a:off x="5668725" y="5742548"/>
            <a:ext cx="1202573" cy="584775"/>
          </a:xfrm>
          <a:prstGeom prst="rect">
            <a:avLst/>
          </a:prstGeom>
          <a:noFill/>
        </p:spPr>
        <p:txBody>
          <a:bodyPr wrap="none" rtlCol="0">
            <a:spAutoFit/>
          </a:bodyPr>
          <a:lstStyle/>
          <a:p>
            <a:r>
              <a:rPr lang="en-GB" sz="3200" dirty="0">
                <a:latin typeface="Comic Sans MS" panose="030F0702030302020204" pitchFamily="66" charset="0"/>
              </a:rPr>
              <a:t>= 231</a:t>
            </a:r>
          </a:p>
        </p:txBody>
      </p:sp>
      <p:sp>
        <p:nvSpPr>
          <p:cNvPr id="12" name="TextBox 11"/>
          <p:cNvSpPr txBox="1"/>
          <p:nvPr/>
        </p:nvSpPr>
        <p:spPr>
          <a:xfrm>
            <a:off x="7864364" y="5733256"/>
            <a:ext cx="732893" cy="584775"/>
          </a:xfrm>
          <a:prstGeom prst="rect">
            <a:avLst/>
          </a:prstGeom>
          <a:noFill/>
        </p:spPr>
        <p:txBody>
          <a:bodyPr wrap="none" rtlCol="0">
            <a:spAutoFit/>
          </a:bodyPr>
          <a:lstStyle/>
          <a:p>
            <a:r>
              <a:rPr lang="en-GB" sz="3200" dirty="0">
                <a:latin typeface="Comic Sans MS" panose="030F0702030302020204" pitchFamily="66" charset="0"/>
              </a:rPr>
              <a:t>= ?</a:t>
            </a:r>
          </a:p>
        </p:txBody>
      </p:sp>
      <p:sp>
        <p:nvSpPr>
          <p:cNvPr id="13" name="TextBox 12"/>
          <p:cNvSpPr txBox="1"/>
          <p:nvPr/>
        </p:nvSpPr>
        <p:spPr>
          <a:xfrm>
            <a:off x="0" y="6488668"/>
            <a:ext cx="881973"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Bradley Hand ITC" panose="03070402050302030203" pitchFamily="66" charset="0"/>
              </a:rPr>
              <a:t>SIC_10</a:t>
            </a:r>
          </a:p>
        </p:txBody>
      </p:sp>
    </p:spTree>
    <p:extLst>
      <p:ext uri="{BB962C8B-B14F-4D97-AF65-F5344CB8AC3E}">
        <p14:creationId xmlns:p14="http://schemas.microsoft.com/office/powerpoint/2010/main" val="25336435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89648" y="274638"/>
            <a:ext cx="4042792" cy="562074"/>
          </a:xfrm>
        </p:spPr>
        <p:txBody>
          <a:bodyPr>
            <a:noAutofit/>
          </a:bodyPr>
          <a:lstStyle/>
          <a:p>
            <a:r>
              <a:rPr lang="en-GB" sz="4800" dirty="0">
                <a:latin typeface="Comic Sans MS" panose="030F0702030302020204" pitchFamily="66" charset="0"/>
              </a:rPr>
              <a:t>Magic Bag</a:t>
            </a:r>
          </a:p>
        </p:txBody>
      </p:sp>
      <p:sp>
        <p:nvSpPr>
          <p:cNvPr id="3" name="Content Placeholder 2"/>
          <p:cNvSpPr>
            <a:spLocks noGrp="1"/>
          </p:cNvSpPr>
          <p:nvPr>
            <p:ph idx="1"/>
          </p:nvPr>
        </p:nvSpPr>
        <p:spPr>
          <a:xfrm>
            <a:off x="457200" y="260648"/>
            <a:ext cx="4186808" cy="6336704"/>
          </a:xfrm>
        </p:spPr>
        <p:txBody>
          <a:bodyPr>
            <a:noAutofit/>
          </a:bodyPr>
          <a:lstStyle/>
          <a:p>
            <a:pPr marL="0" indent="0">
              <a:buNone/>
            </a:pPr>
            <a:r>
              <a:rPr lang="en-GB" sz="2000" dirty="0">
                <a:latin typeface="Comic Sans MS" panose="030F0702030302020204" pitchFamily="66" charset="0"/>
              </a:rPr>
              <a:t>A magic bag contains some black and white balls, all of the same size, weight and shape.</a:t>
            </a:r>
            <a:br>
              <a:rPr lang="en-GB" sz="2000" dirty="0">
                <a:latin typeface="Comic Sans MS" panose="030F0702030302020204" pitchFamily="66" charset="0"/>
              </a:rPr>
            </a:br>
            <a:br>
              <a:rPr lang="en-GB" sz="2000" dirty="0">
                <a:latin typeface="Comic Sans MS" panose="030F0702030302020204" pitchFamily="66" charset="0"/>
              </a:rPr>
            </a:br>
            <a:r>
              <a:rPr lang="en-GB" sz="2000" dirty="0">
                <a:latin typeface="Comic Sans MS" panose="030F0702030302020204" pitchFamily="66" charset="0"/>
              </a:rPr>
              <a:t>I put my hands in the bag and simultaneously and randomly pull out two balls. They are both the same colour and the magic bag tells me that the chance of this occurring was exactly 0.5.</a:t>
            </a:r>
            <a:br>
              <a:rPr lang="en-GB" sz="2000" dirty="0">
                <a:latin typeface="Comic Sans MS" panose="030F0702030302020204" pitchFamily="66" charset="0"/>
              </a:rPr>
            </a:br>
            <a:endParaRPr lang="en-GB" sz="2000" dirty="0">
              <a:latin typeface="Comic Sans MS" panose="030F0702030302020204" pitchFamily="66" charset="0"/>
            </a:endParaRPr>
          </a:p>
          <a:p>
            <a:pPr marL="0" indent="0">
              <a:buNone/>
            </a:pPr>
            <a:r>
              <a:rPr lang="en-GB" sz="2000" dirty="0">
                <a:latin typeface="Comic Sans MS" panose="030F0702030302020204" pitchFamily="66" charset="0"/>
              </a:rPr>
              <a:t>The bag contains a given number of black balls.  </a:t>
            </a:r>
          </a:p>
          <a:p>
            <a:pPr marL="0" indent="0">
              <a:buNone/>
            </a:pPr>
            <a:endParaRPr lang="en-GB" sz="2000" dirty="0">
              <a:latin typeface="Comic Sans MS" panose="030F0702030302020204" pitchFamily="66" charset="0"/>
            </a:endParaRPr>
          </a:p>
          <a:p>
            <a:pPr marL="0" indent="0">
              <a:buNone/>
            </a:pPr>
            <a:r>
              <a:rPr lang="en-GB" sz="2000" dirty="0">
                <a:latin typeface="Comic Sans MS" panose="030F0702030302020204" pitchFamily="66" charset="0"/>
              </a:rPr>
              <a:t>Can you work out how many white ones there are?</a:t>
            </a:r>
            <a:br>
              <a:rPr lang="en-GB" sz="2000" dirty="0">
                <a:latin typeface="Comic Sans MS" panose="030F0702030302020204" pitchFamily="66" charset="0"/>
              </a:rPr>
            </a:br>
            <a:endParaRPr lang="en-GB" sz="2000" dirty="0">
              <a:latin typeface="Comic Sans MS" panose="030F0702030302020204" pitchFamily="66" charset="0"/>
            </a:endParaRPr>
          </a:p>
          <a:p>
            <a:pPr marL="0" indent="0">
              <a:buNone/>
            </a:pPr>
            <a:r>
              <a:rPr lang="en-GB" sz="2000" dirty="0">
                <a:latin typeface="Comic Sans MS" panose="030F0702030302020204" pitchFamily="66" charset="0"/>
              </a:rPr>
              <a:t>What valid combinations of black and white balls are possible?</a:t>
            </a:r>
          </a:p>
        </p:txBody>
      </p:sp>
      <p:grpSp>
        <p:nvGrpSpPr>
          <p:cNvPr id="4" name="Group 3"/>
          <p:cNvGrpSpPr/>
          <p:nvPr/>
        </p:nvGrpSpPr>
        <p:grpSpPr>
          <a:xfrm>
            <a:off x="4443573" y="1064121"/>
            <a:ext cx="4664931" cy="4597127"/>
            <a:chOff x="4443573" y="200025"/>
            <a:chExt cx="4664931" cy="4597127"/>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43573" y="200025"/>
              <a:ext cx="4664931" cy="4597127"/>
            </a:xfrm>
            <a:prstGeom prst="rect">
              <a:avLst/>
            </a:prstGeom>
          </p:spPr>
        </p:pic>
        <p:sp>
          <p:nvSpPr>
            <p:cNvPr id="6" name="TextBox 5"/>
            <p:cNvSpPr txBox="1"/>
            <p:nvPr/>
          </p:nvSpPr>
          <p:spPr>
            <a:xfrm rot="1343914">
              <a:off x="6910263" y="1867864"/>
              <a:ext cx="867545" cy="1862048"/>
            </a:xfrm>
            <a:prstGeom prst="rect">
              <a:avLst/>
            </a:prstGeom>
            <a:noFill/>
          </p:spPr>
          <p:txBody>
            <a:bodyPr wrap="none" rtlCol="0">
              <a:spAutoFit/>
            </a:bodyPr>
            <a:lstStyle/>
            <a:p>
              <a:r>
                <a:rPr lang="en-GB" sz="115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a:t>
              </a:r>
            </a:p>
          </p:txBody>
        </p:sp>
        <p:sp>
          <p:nvSpPr>
            <p:cNvPr id="7" name="TextBox 6"/>
            <p:cNvSpPr txBox="1"/>
            <p:nvPr/>
          </p:nvSpPr>
          <p:spPr>
            <a:xfrm rot="19710296">
              <a:off x="5442205" y="2413595"/>
              <a:ext cx="867545" cy="1862048"/>
            </a:xfrm>
            <a:prstGeom prst="rect">
              <a:avLst/>
            </a:prstGeom>
            <a:noFill/>
          </p:spPr>
          <p:txBody>
            <a:bodyPr wrap="none" rtlCol="0">
              <a:spAutoFit/>
            </a:bodyPr>
            <a:lstStyle/>
            <a:p>
              <a:r>
                <a:rPr lang="en-GB" sz="115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a:t>
              </a:r>
            </a:p>
          </p:txBody>
        </p:sp>
        <p:sp>
          <p:nvSpPr>
            <p:cNvPr id="8" name="TextBox 7"/>
            <p:cNvSpPr txBox="1"/>
            <p:nvPr/>
          </p:nvSpPr>
          <p:spPr>
            <a:xfrm rot="21408258">
              <a:off x="6245516" y="2515630"/>
              <a:ext cx="867545" cy="1862048"/>
            </a:xfrm>
            <a:prstGeom prst="rect">
              <a:avLst/>
            </a:prstGeom>
            <a:noFill/>
          </p:spPr>
          <p:txBody>
            <a:bodyPr wrap="none" rtlCol="0">
              <a:spAutoFit/>
            </a:bodyPr>
            <a:lstStyle/>
            <a:p>
              <a:r>
                <a:rPr lang="en-GB" sz="115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a:t>
              </a:r>
            </a:p>
          </p:txBody>
        </p:sp>
      </p:grpSp>
      <p:pic>
        <p:nvPicPr>
          <p:cNvPr id="9"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48064" y="5756021"/>
            <a:ext cx="514350" cy="5143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08304" y="5751259"/>
            <a:ext cx="561975" cy="523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TextBox 10"/>
          <p:cNvSpPr txBox="1"/>
          <p:nvPr/>
        </p:nvSpPr>
        <p:spPr>
          <a:xfrm>
            <a:off x="5668725" y="5742548"/>
            <a:ext cx="1268296" cy="584775"/>
          </a:xfrm>
          <a:prstGeom prst="rect">
            <a:avLst/>
          </a:prstGeom>
          <a:noFill/>
        </p:spPr>
        <p:txBody>
          <a:bodyPr wrap="none" rtlCol="0">
            <a:spAutoFit/>
          </a:bodyPr>
          <a:lstStyle/>
          <a:p>
            <a:r>
              <a:rPr lang="en-GB" sz="3200" dirty="0">
                <a:latin typeface="Comic Sans MS" panose="030F0702030302020204" pitchFamily="66" charset="0"/>
              </a:rPr>
              <a:t>= 276</a:t>
            </a:r>
          </a:p>
        </p:txBody>
      </p:sp>
      <p:sp>
        <p:nvSpPr>
          <p:cNvPr id="12" name="TextBox 11"/>
          <p:cNvSpPr txBox="1"/>
          <p:nvPr/>
        </p:nvSpPr>
        <p:spPr>
          <a:xfrm>
            <a:off x="7864364" y="5733256"/>
            <a:ext cx="732893" cy="584775"/>
          </a:xfrm>
          <a:prstGeom prst="rect">
            <a:avLst/>
          </a:prstGeom>
          <a:noFill/>
        </p:spPr>
        <p:txBody>
          <a:bodyPr wrap="none" rtlCol="0">
            <a:spAutoFit/>
          </a:bodyPr>
          <a:lstStyle/>
          <a:p>
            <a:r>
              <a:rPr lang="en-GB" sz="3200" dirty="0">
                <a:latin typeface="Comic Sans MS" panose="030F0702030302020204" pitchFamily="66" charset="0"/>
              </a:rPr>
              <a:t>= ?</a:t>
            </a:r>
          </a:p>
        </p:txBody>
      </p:sp>
      <p:sp>
        <p:nvSpPr>
          <p:cNvPr id="13" name="TextBox 12"/>
          <p:cNvSpPr txBox="1"/>
          <p:nvPr/>
        </p:nvSpPr>
        <p:spPr>
          <a:xfrm>
            <a:off x="0" y="6488668"/>
            <a:ext cx="881973"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Bradley Hand ITC" panose="03070402050302030203" pitchFamily="66" charset="0"/>
              </a:rPr>
              <a:t>SIC_10</a:t>
            </a:r>
          </a:p>
        </p:txBody>
      </p:sp>
    </p:spTree>
    <p:extLst>
      <p:ext uri="{BB962C8B-B14F-4D97-AF65-F5344CB8AC3E}">
        <p14:creationId xmlns:p14="http://schemas.microsoft.com/office/powerpoint/2010/main" val="4599752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89648" y="274638"/>
            <a:ext cx="4042792" cy="562074"/>
          </a:xfrm>
        </p:spPr>
        <p:txBody>
          <a:bodyPr>
            <a:noAutofit/>
          </a:bodyPr>
          <a:lstStyle/>
          <a:p>
            <a:r>
              <a:rPr lang="en-GB" sz="4800" dirty="0">
                <a:latin typeface="Comic Sans MS" panose="030F0702030302020204" pitchFamily="66" charset="0"/>
              </a:rPr>
              <a:t>Magic Bag</a:t>
            </a:r>
          </a:p>
        </p:txBody>
      </p:sp>
      <p:sp>
        <p:nvSpPr>
          <p:cNvPr id="3" name="Content Placeholder 2"/>
          <p:cNvSpPr>
            <a:spLocks noGrp="1"/>
          </p:cNvSpPr>
          <p:nvPr>
            <p:ph idx="1"/>
          </p:nvPr>
        </p:nvSpPr>
        <p:spPr>
          <a:xfrm>
            <a:off x="457200" y="260648"/>
            <a:ext cx="4186808" cy="6336704"/>
          </a:xfrm>
        </p:spPr>
        <p:txBody>
          <a:bodyPr>
            <a:noAutofit/>
          </a:bodyPr>
          <a:lstStyle/>
          <a:p>
            <a:pPr marL="0" indent="0">
              <a:buNone/>
            </a:pPr>
            <a:r>
              <a:rPr lang="en-GB" sz="2000" dirty="0">
                <a:latin typeface="Comic Sans MS" panose="030F0702030302020204" pitchFamily="66" charset="0"/>
              </a:rPr>
              <a:t>A magic bag contains some black and white balls, all of the same size, weight and shape.</a:t>
            </a:r>
            <a:br>
              <a:rPr lang="en-GB" sz="2000" dirty="0">
                <a:latin typeface="Comic Sans MS" panose="030F0702030302020204" pitchFamily="66" charset="0"/>
              </a:rPr>
            </a:br>
            <a:br>
              <a:rPr lang="en-GB" sz="2000" dirty="0">
                <a:latin typeface="Comic Sans MS" panose="030F0702030302020204" pitchFamily="66" charset="0"/>
              </a:rPr>
            </a:br>
            <a:r>
              <a:rPr lang="en-GB" sz="2000" dirty="0">
                <a:latin typeface="Comic Sans MS" panose="030F0702030302020204" pitchFamily="66" charset="0"/>
              </a:rPr>
              <a:t>I put my hands in the bag and simultaneously and randomly pull out two balls. They are both the same colour and the magic bag tells me that the chance of this occurring was exactly 0.5.</a:t>
            </a:r>
            <a:br>
              <a:rPr lang="en-GB" sz="2000" dirty="0">
                <a:latin typeface="Comic Sans MS" panose="030F0702030302020204" pitchFamily="66" charset="0"/>
              </a:rPr>
            </a:br>
            <a:endParaRPr lang="en-GB" sz="2000" dirty="0">
              <a:latin typeface="Comic Sans MS" panose="030F0702030302020204" pitchFamily="66" charset="0"/>
            </a:endParaRPr>
          </a:p>
          <a:p>
            <a:pPr marL="0" indent="0">
              <a:buNone/>
            </a:pPr>
            <a:r>
              <a:rPr lang="en-GB" sz="2000" dirty="0">
                <a:latin typeface="Comic Sans MS" panose="030F0702030302020204" pitchFamily="66" charset="0"/>
              </a:rPr>
              <a:t>The bag contains a given number of black balls.  </a:t>
            </a:r>
          </a:p>
          <a:p>
            <a:pPr marL="0" indent="0">
              <a:buNone/>
            </a:pPr>
            <a:endParaRPr lang="en-GB" sz="2000" dirty="0">
              <a:latin typeface="Comic Sans MS" panose="030F0702030302020204" pitchFamily="66" charset="0"/>
            </a:endParaRPr>
          </a:p>
          <a:p>
            <a:pPr marL="0" indent="0">
              <a:buNone/>
            </a:pPr>
            <a:r>
              <a:rPr lang="en-GB" sz="2000" dirty="0">
                <a:latin typeface="Comic Sans MS" panose="030F0702030302020204" pitchFamily="66" charset="0"/>
              </a:rPr>
              <a:t>Can you work out how many white ones there are?</a:t>
            </a:r>
            <a:br>
              <a:rPr lang="en-GB" sz="2000" dirty="0">
                <a:latin typeface="Comic Sans MS" panose="030F0702030302020204" pitchFamily="66" charset="0"/>
              </a:rPr>
            </a:br>
            <a:endParaRPr lang="en-GB" sz="2000" dirty="0">
              <a:latin typeface="Comic Sans MS" panose="030F0702030302020204" pitchFamily="66" charset="0"/>
            </a:endParaRPr>
          </a:p>
          <a:p>
            <a:pPr marL="0" indent="0">
              <a:buNone/>
            </a:pPr>
            <a:r>
              <a:rPr lang="en-GB" sz="2000" dirty="0">
                <a:latin typeface="Comic Sans MS" panose="030F0702030302020204" pitchFamily="66" charset="0"/>
              </a:rPr>
              <a:t>What valid combinations of black and white balls are possible?</a:t>
            </a:r>
          </a:p>
        </p:txBody>
      </p:sp>
      <p:grpSp>
        <p:nvGrpSpPr>
          <p:cNvPr id="4" name="Group 3"/>
          <p:cNvGrpSpPr/>
          <p:nvPr/>
        </p:nvGrpSpPr>
        <p:grpSpPr>
          <a:xfrm>
            <a:off x="4443573" y="1064121"/>
            <a:ext cx="4664931" cy="4597127"/>
            <a:chOff x="4443573" y="200025"/>
            <a:chExt cx="4664931" cy="4597127"/>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43573" y="200025"/>
              <a:ext cx="4664931" cy="4597127"/>
            </a:xfrm>
            <a:prstGeom prst="rect">
              <a:avLst/>
            </a:prstGeom>
          </p:spPr>
        </p:pic>
        <p:sp>
          <p:nvSpPr>
            <p:cNvPr id="6" name="TextBox 5"/>
            <p:cNvSpPr txBox="1"/>
            <p:nvPr/>
          </p:nvSpPr>
          <p:spPr>
            <a:xfrm rot="1343914">
              <a:off x="6910263" y="1867864"/>
              <a:ext cx="867545" cy="1862048"/>
            </a:xfrm>
            <a:prstGeom prst="rect">
              <a:avLst/>
            </a:prstGeom>
            <a:noFill/>
          </p:spPr>
          <p:txBody>
            <a:bodyPr wrap="none" rtlCol="0">
              <a:spAutoFit/>
            </a:bodyPr>
            <a:lstStyle/>
            <a:p>
              <a:r>
                <a:rPr lang="en-GB" sz="115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a:t>
              </a:r>
            </a:p>
          </p:txBody>
        </p:sp>
        <p:sp>
          <p:nvSpPr>
            <p:cNvPr id="7" name="TextBox 6"/>
            <p:cNvSpPr txBox="1"/>
            <p:nvPr/>
          </p:nvSpPr>
          <p:spPr>
            <a:xfrm rot="19710296">
              <a:off x="5442205" y="2413595"/>
              <a:ext cx="867545" cy="1862048"/>
            </a:xfrm>
            <a:prstGeom prst="rect">
              <a:avLst/>
            </a:prstGeom>
            <a:noFill/>
          </p:spPr>
          <p:txBody>
            <a:bodyPr wrap="none" rtlCol="0">
              <a:spAutoFit/>
            </a:bodyPr>
            <a:lstStyle/>
            <a:p>
              <a:r>
                <a:rPr lang="en-GB" sz="115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a:t>
              </a:r>
            </a:p>
          </p:txBody>
        </p:sp>
        <p:sp>
          <p:nvSpPr>
            <p:cNvPr id="8" name="TextBox 7"/>
            <p:cNvSpPr txBox="1"/>
            <p:nvPr/>
          </p:nvSpPr>
          <p:spPr>
            <a:xfrm rot="21408258">
              <a:off x="6245516" y="2515630"/>
              <a:ext cx="867545" cy="1862048"/>
            </a:xfrm>
            <a:prstGeom prst="rect">
              <a:avLst/>
            </a:prstGeom>
            <a:noFill/>
          </p:spPr>
          <p:txBody>
            <a:bodyPr wrap="none" rtlCol="0">
              <a:spAutoFit/>
            </a:bodyPr>
            <a:lstStyle/>
            <a:p>
              <a:r>
                <a:rPr lang="en-GB" sz="115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a:t>
              </a:r>
            </a:p>
          </p:txBody>
        </p:sp>
      </p:grpSp>
      <p:pic>
        <p:nvPicPr>
          <p:cNvPr id="9"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48064" y="5756021"/>
            <a:ext cx="514350" cy="5143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08304" y="5751259"/>
            <a:ext cx="561975" cy="523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TextBox 10"/>
          <p:cNvSpPr txBox="1"/>
          <p:nvPr/>
        </p:nvSpPr>
        <p:spPr>
          <a:xfrm>
            <a:off x="5668725" y="5742548"/>
            <a:ext cx="1268296" cy="584775"/>
          </a:xfrm>
          <a:prstGeom prst="rect">
            <a:avLst/>
          </a:prstGeom>
          <a:noFill/>
        </p:spPr>
        <p:txBody>
          <a:bodyPr wrap="none" rtlCol="0">
            <a:spAutoFit/>
          </a:bodyPr>
          <a:lstStyle/>
          <a:p>
            <a:r>
              <a:rPr lang="en-GB" sz="3200" dirty="0">
                <a:latin typeface="Comic Sans MS" panose="030F0702030302020204" pitchFamily="66" charset="0"/>
              </a:rPr>
              <a:t>= 325</a:t>
            </a:r>
          </a:p>
        </p:txBody>
      </p:sp>
      <p:sp>
        <p:nvSpPr>
          <p:cNvPr id="12" name="TextBox 11"/>
          <p:cNvSpPr txBox="1"/>
          <p:nvPr/>
        </p:nvSpPr>
        <p:spPr>
          <a:xfrm>
            <a:off x="7864364" y="5733256"/>
            <a:ext cx="732893" cy="584775"/>
          </a:xfrm>
          <a:prstGeom prst="rect">
            <a:avLst/>
          </a:prstGeom>
          <a:noFill/>
        </p:spPr>
        <p:txBody>
          <a:bodyPr wrap="none" rtlCol="0">
            <a:spAutoFit/>
          </a:bodyPr>
          <a:lstStyle/>
          <a:p>
            <a:r>
              <a:rPr lang="en-GB" sz="3200" dirty="0">
                <a:latin typeface="Comic Sans MS" panose="030F0702030302020204" pitchFamily="66" charset="0"/>
              </a:rPr>
              <a:t>= ?</a:t>
            </a:r>
          </a:p>
        </p:txBody>
      </p:sp>
      <p:sp>
        <p:nvSpPr>
          <p:cNvPr id="13" name="TextBox 12"/>
          <p:cNvSpPr txBox="1"/>
          <p:nvPr/>
        </p:nvSpPr>
        <p:spPr>
          <a:xfrm>
            <a:off x="0" y="6488668"/>
            <a:ext cx="881973"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Bradley Hand ITC" panose="03070402050302030203" pitchFamily="66" charset="0"/>
              </a:rPr>
              <a:t>SIC_10</a:t>
            </a:r>
          </a:p>
        </p:txBody>
      </p:sp>
    </p:spTree>
    <p:extLst>
      <p:ext uri="{BB962C8B-B14F-4D97-AF65-F5344CB8AC3E}">
        <p14:creationId xmlns:p14="http://schemas.microsoft.com/office/powerpoint/2010/main" val="1740135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89648" y="274638"/>
            <a:ext cx="4042792" cy="562074"/>
          </a:xfrm>
        </p:spPr>
        <p:txBody>
          <a:bodyPr>
            <a:noAutofit/>
          </a:bodyPr>
          <a:lstStyle/>
          <a:p>
            <a:r>
              <a:rPr lang="en-GB" sz="4800" dirty="0">
                <a:latin typeface="Comic Sans MS" panose="030F0702030302020204" pitchFamily="66" charset="0"/>
              </a:rPr>
              <a:t>Magic Bag</a:t>
            </a:r>
          </a:p>
        </p:txBody>
      </p:sp>
      <p:sp>
        <p:nvSpPr>
          <p:cNvPr id="3" name="Content Placeholder 2"/>
          <p:cNvSpPr>
            <a:spLocks noGrp="1"/>
          </p:cNvSpPr>
          <p:nvPr>
            <p:ph idx="1"/>
          </p:nvPr>
        </p:nvSpPr>
        <p:spPr>
          <a:xfrm>
            <a:off x="457200" y="260648"/>
            <a:ext cx="4186808" cy="6336704"/>
          </a:xfrm>
        </p:spPr>
        <p:txBody>
          <a:bodyPr>
            <a:noAutofit/>
          </a:bodyPr>
          <a:lstStyle/>
          <a:p>
            <a:pPr marL="0" indent="0">
              <a:buNone/>
            </a:pPr>
            <a:r>
              <a:rPr lang="en-GB" sz="2000" dirty="0">
                <a:latin typeface="Comic Sans MS" panose="030F0702030302020204" pitchFamily="66" charset="0"/>
              </a:rPr>
              <a:t>A magic bag contains some black and white balls, all of the same size, weight and shape.</a:t>
            </a:r>
            <a:br>
              <a:rPr lang="en-GB" sz="2000" dirty="0">
                <a:latin typeface="Comic Sans MS" panose="030F0702030302020204" pitchFamily="66" charset="0"/>
              </a:rPr>
            </a:br>
            <a:br>
              <a:rPr lang="en-GB" sz="2000" dirty="0">
                <a:latin typeface="Comic Sans MS" panose="030F0702030302020204" pitchFamily="66" charset="0"/>
              </a:rPr>
            </a:br>
            <a:r>
              <a:rPr lang="en-GB" sz="2000" dirty="0">
                <a:latin typeface="Comic Sans MS" panose="030F0702030302020204" pitchFamily="66" charset="0"/>
              </a:rPr>
              <a:t>I put my hands in the bag and simultaneously and randomly pull out two balls. They are both the same colour and the magic bag tells me that the chance of this occurring was exactly 0.5.</a:t>
            </a:r>
            <a:br>
              <a:rPr lang="en-GB" sz="2000" dirty="0">
                <a:latin typeface="Comic Sans MS" panose="030F0702030302020204" pitchFamily="66" charset="0"/>
              </a:rPr>
            </a:br>
            <a:endParaRPr lang="en-GB" sz="2000" dirty="0">
              <a:latin typeface="Comic Sans MS" panose="030F0702030302020204" pitchFamily="66" charset="0"/>
            </a:endParaRPr>
          </a:p>
          <a:p>
            <a:pPr marL="0" indent="0">
              <a:buNone/>
            </a:pPr>
            <a:r>
              <a:rPr lang="en-GB" sz="2000" dirty="0">
                <a:latin typeface="Comic Sans MS" panose="030F0702030302020204" pitchFamily="66" charset="0"/>
              </a:rPr>
              <a:t>The bag contains a given number of black balls.  </a:t>
            </a:r>
          </a:p>
          <a:p>
            <a:pPr marL="0" indent="0">
              <a:buNone/>
            </a:pPr>
            <a:endParaRPr lang="en-GB" sz="2000" dirty="0">
              <a:latin typeface="Comic Sans MS" panose="030F0702030302020204" pitchFamily="66" charset="0"/>
            </a:endParaRPr>
          </a:p>
          <a:p>
            <a:pPr marL="0" indent="0">
              <a:buNone/>
            </a:pPr>
            <a:r>
              <a:rPr lang="en-GB" sz="2000" dirty="0">
                <a:latin typeface="Comic Sans MS" panose="030F0702030302020204" pitchFamily="66" charset="0"/>
              </a:rPr>
              <a:t>Can you work out how many white ones there are?</a:t>
            </a:r>
            <a:br>
              <a:rPr lang="en-GB" sz="2000" dirty="0">
                <a:latin typeface="Comic Sans MS" panose="030F0702030302020204" pitchFamily="66" charset="0"/>
              </a:rPr>
            </a:br>
            <a:endParaRPr lang="en-GB" sz="2000" dirty="0">
              <a:latin typeface="Comic Sans MS" panose="030F0702030302020204" pitchFamily="66" charset="0"/>
            </a:endParaRPr>
          </a:p>
          <a:p>
            <a:pPr marL="0" indent="0">
              <a:buNone/>
            </a:pPr>
            <a:r>
              <a:rPr lang="en-GB" sz="2000" dirty="0">
                <a:latin typeface="Comic Sans MS" panose="030F0702030302020204" pitchFamily="66" charset="0"/>
              </a:rPr>
              <a:t>What valid combinations of black and white balls are possible?</a:t>
            </a:r>
          </a:p>
        </p:txBody>
      </p:sp>
      <p:grpSp>
        <p:nvGrpSpPr>
          <p:cNvPr id="4" name="Group 3"/>
          <p:cNvGrpSpPr/>
          <p:nvPr/>
        </p:nvGrpSpPr>
        <p:grpSpPr>
          <a:xfrm>
            <a:off x="4443573" y="1064121"/>
            <a:ext cx="4664931" cy="4597127"/>
            <a:chOff x="4443573" y="200025"/>
            <a:chExt cx="4664931" cy="4597127"/>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43573" y="200025"/>
              <a:ext cx="4664931" cy="4597127"/>
            </a:xfrm>
            <a:prstGeom prst="rect">
              <a:avLst/>
            </a:prstGeom>
          </p:spPr>
        </p:pic>
        <p:sp>
          <p:nvSpPr>
            <p:cNvPr id="6" name="TextBox 5"/>
            <p:cNvSpPr txBox="1"/>
            <p:nvPr/>
          </p:nvSpPr>
          <p:spPr>
            <a:xfrm rot="1343914">
              <a:off x="6910263" y="1867864"/>
              <a:ext cx="867545" cy="1862048"/>
            </a:xfrm>
            <a:prstGeom prst="rect">
              <a:avLst/>
            </a:prstGeom>
            <a:noFill/>
          </p:spPr>
          <p:txBody>
            <a:bodyPr wrap="none" rtlCol="0">
              <a:spAutoFit/>
            </a:bodyPr>
            <a:lstStyle/>
            <a:p>
              <a:r>
                <a:rPr lang="en-GB" sz="115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a:t>
              </a:r>
            </a:p>
          </p:txBody>
        </p:sp>
        <p:sp>
          <p:nvSpPr>
            <p:cNvPr id="7" name="TextBox 6"/>
            <p:cNvSpPr txBox="1"/>
            <p:nvPr/>
          </p:nvSpPr>
          <p:spPr>
            <a:xfrm rot="19710296">
              <a:off x="5442205" y="2413595"/>
              <a:ext cx="867545" cy="1862048"/>
            </a:xfrm>
            <a:prstGeom prst="rect">
              <a:avLst/>
            </a:prstGeom>
            <a:noFill/>
          </p:spPr>
          <p:txBody>
            <a:bodyPr wrap="none" rtlCol="0">
              <a:spAutoFit/>
            </a:bodyPr>
            <a:lstStyle/>
            <a:p>
              <a:r>
                <a:rPr lang="en-GB" sz="115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a:t>
              </a:r>
            </a:p>
          </p:txBody>
        </p:sp>
        <p:sp>
          <p:nvSpPr>
            <p:cNvPr id="8" name="TextBox 7"/>
            <p:cNvSpPr txBox="1"/>
            <p:nvPr/>
          </p:nvSpPr>
          <p:spPr>
            <a:xfrm rot="21408258">
              <a:off x="6245516" y="2515630"/>
              <a:ext cx="867545" cy="1862048"/>
            </a:xfrm>
            <a:prstGeom prst="rect">
              <a:avLst/>
            </a:prstGeom>
            <a:noFill/>
          </p:spPr>
          <p:txBody>
            <a:bodyPr wrap="none" rtlCol="0">
              <a:spAutoFit/>
            </a:bodyPr>
            <a:lstStyle/>
            <a:p>
              <a:r>
                <a:rPr lang="en-GB" sz="115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a:t>
              </a:r>
            </a:p>
          </p:txBody>
        </p:sp>
      </p:grpSp>
      <p:pic>
        <p:nvPicPr>
          <p:cNvPr id="9"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48064" y="5756021"/>
            <a:ext cx="514350" cy="5143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08304" y="5751259"/>
            <a:ext cx="561975" cy="523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TextBox 10"/>
          <p:cNvSpPr txBox="1"/>
          <p:nvPr/>
        </p:nvSpPr>
        <p:spPr>
          <a:xfrm>
            <a:off x="5668725" y="5742548"/>
            <a:ext cx="1268296" cy="584775"/>
          </a:xfrm>
          <a:prstGeom prst="rect">
            <a:avLst/>
          </a:prstGeom>
          <a:noFill/>
        </p:spPr>
        <p:txBody>
          <a:bodyPr wrap="none" rtlCol="0">
            <a:spAutoFit/>
          </a:bodyPr>
          <a:lstStyle/>
          <a:p>
            <a:r>
              <a:rPr lang="en-GB" sz="3200" dirty="0">
                <a:latin typeface="Comic Sans MS" panose="030F0702030302020204" pitchFamily="66" charset="0"/>
              </a:rPr>
              <a:t>= 378</a:t>
            </a:r>
          </a:p>
        </p:txBody>
      </p:sp>
      <p:sp>
        <p:nvSpPr>
          <p:cNvPr id="12" name="TextBox 11"/>
          <p:cNvSpPr txBox="1"/>
          <p:nvPr/>
        </p:nvSpPr>
        <p:spPr>
          <a:xfrm>
            <a:off x="7864364" y="5733256"/>
            <a:ext cx="732893" cy="584775"/>
          </a:xfrm>
          <a:prstGeom prst="rect">
            <a:avLst/>
          </a:prstGeom>
          <a:noFill/>
        </p:spPr>
        <p:txBody>
          <a:bodyPr wrap="none" rtlCol="0">
            <a:spAutoFit/>
          </a:bodyPr>
          <a:lstStyle/>
          <a:p>
            <a:r>
              <a:rPr lang="en-GB" sz="3200" dirty="0">
                <a:latin typeface="Comic Sans MS" panose="030F0702030302020204" pitchFamily="66" charset="0"/>
              </a:rPr>
              <a:t>= ?</a:t>
            </a:r>
          </a:p>
        </p:txBody>
      </p:sp>
      <p:sp>
        <p:nvSpPr>
          <p:cNvPr id="13" name="TextBox 12"/>
          <p:cNvSpPr txBox="1"/>
          <p:nvPr/>
        </p:nvSpPr>
        <p:spPr>
          <a:xfrm>
            <a:off x="0" y="6488668"/>
            <a:ext cx="881973"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Bradley Hand ITC" panose="03070402050302030203" pitchFamily="66" charset="0"/>
              </a:rPr>
              <a:t>SIC_10</a:t>
            </a:r>
          </a:p>
        </p:txBody>
      </p:sp>
    </p:spTree>
    <p:extLst>
      <p:ext uri="{BB962C8B-B14F-4D97-AF65-F5344CB8AC3E}">
        <p14:creationId xmlns:p14="http://schemas.microsoft.com/office/powerpoint/2010/main" val="16243830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89648" y="274638"/>
            <a:ext cx="4042792" cy="562074"/>
          </a:xfrm>
        </p:spPr>
        <p:txBody>
          <a:bodyPr>
            <a:noAutofit/>
          </a:bodyPr>
          <a:lstStyle/>
          <a:p>
            <a:r>
              <a:rPr lang="en-GB" sz="4800" dirty="0">
                <a:latin typeface="Comic Sans MS" panose="030F0702030302020204" pitchFamily="66" charset="0"/>
              </a:rPr>
              <a:t>Magic Bag</a:t>
            </a:r>
          </a:p>
        </p:txBody>
      </p:sp>
      <p:sp>
        <p:nvSpPr>
          <p:cNvPr id="3" name="Content Placeholder 2"/>
          <p:cNvSpPr>
            <a:spLocks noGrp="1"/>
          </p:cNvSpPr>
          <p:nvPr>
            <p:ph idx="1"/>
          </p:nvPr>
        </p:nvSpPr>
        <p:spPr>
          <a:xfrm>
            <a:off x="457200" y="260648"/>
            <a:ext cx="4186808" cy="6336704"/>
          </a:xfrm>
        </p:spPr>
        <p:txBody>
          <a:bodyPr>
            <a:noAutofit/>
          </a:bodyPr>
          <a:lstStyle/>
          <a:p>
            <a:pPr marL="0" indent="0">
              <a:buNone/>
            </a:pPr>
            <a:r>
              <a:rPr lang="en-GB" sz="2000" dirty="0">
                <a:latin typeface="Comic Sans MS" panose="030F0702030302020204" pitchFamily="66" charset="0"/>
              </a:rPr>
              <a:t>A magic bag contains some black and white balls, all of the same size, weight and shape.</a:t>
            </a:r>
            <a:br>
              <a:rPr lang="en-GB" sz="2000" dirty="0">
                <a:latin typeface="Comic Sans MS" panose="030F0702030302020204" pitchFamily="66" charset="0"/>
              </a:rPr>
            </a:br>
            <a:br>
              <a:rPr lang="en-GB" sz="2000" dirty="0">
                <a:latin typeface="Comic Sans MS" panose="030F0702030302020204" pitchFamily="66" charset="0"/>
              </a:rPr>
            </a:br>
            <a:r>
              <a:rPr lang="en-GB" sz="2000" dirty="0">
                <a:latin typeface="Comic Sans MS" panose="030F0702030302020204" pitchFamily="66" charset="0"/>
              </a:rPr>
              <a:t>I put my hands in the bag and simultaneously and randomly pull out two balls. They are both the same colour and the magic bag tells me that the chance of this occurring was exactly 0.5.</a:t>
            </a:r>
            <a:br>
              <a:rPr lang="en-GB" sz="2000" dirty="0">
                <a:latin typeface="Comic Sans MS" panose="030F0702030302020204" pitchFamily="66" charset="0"/>
              </a:rPr>
            </a:br>
            <a:endParaRPr lang="en-GB" sz="2000" dirty="0">
              <a:latin typeface="Comic Sans MS" panose="030F0702030302020204" pitchFamily="66" charset="0"/>
            </a:endParaRPr>
          </a:p>
          <a:p>
            <a:pPr marL="0" indent="0">
              <a:buNone/>
            </a:pPr>
            <a:r>
              <a:rPr lang="en-GB" sz="2000" dirty="0">
                <a:latin typeface="Comic Sans MS" panose="030F0702030302020204" pitchFamily="66" charset="0"/>
              </a:rPr>
              <a:t>The bag contains a given number of black balls.  </a:t>
            </a:r>
          </a:p>
          <a:p>
            <a:pPr marL="0" indent="0">
              <a:buNone/>
            </a:pPr>
            <a:endParaRPr lang="en-GB" sz="2000" dirty="0">
              <a:latin typeface="Comic Sans MS" panose="030F0702030302020204" pitchFamily="66" charset="0"/>
            </a:endParaRPr>
          </a:p>
          <a:p>
            <a:pPr marL="0" indent="0">
              <a:buNone/>
            </a:pPr>
            <a:r>
              <a:rPr lang="en-GB" sz="2000" dirty="0">
                <a:latin typeface="Comic Sans MS" panose="030F0702030302020204" pitchFamily="66" charset="0"/>
              </a:rPr>
              <a:t>Can you work out how many white ones there are?</a:t>
            </a:r>
            <a:br>
              <a:rPr lang="en-GB" sz="2000" dirty="0">
                <a:latin typeface="Comic Sans MS" panose="030F0702030302020204" pitchFamily="66" charset="0"/>
              </a:rPr>
            </a:br>
            <a:endParaRPr lang="en-GB" sz="2000" dirty="0">
              <a:latin typeface="Comic Sans MS" panose="030F0702030302020204" pitchFamily="66" charset="0"/>
            </a:endParaRPr>
          </a:p>
          <a:p>
            <a:pPr marL="0" indent="0">
              <a:buNone/>
            </a:pPr>
            <a:r>
              <a:rPr lang="en-GB" sz="2000" dirty="0">
                <a:latin typeface="Comic Sans MS" panose="030F0702030302020204" pitchFamily="66" charset="0"/>
              </a:rPr>
              <a:t>What valid combinations of black and white balls are possible?</a:t>
            </a:r>
          </a:p>
        </p:txBody>
      </p:sp>
      <p:grpSp>
        <p:nvGrpSpPr>
          <p:cNvPr id="4" name="Group 3"/>
          <p:cNvGrpSpPr/>
          <p:nvPr/>
        </p:nvGrpSpPr>
        <p:grpSpPr>
          <a:xfrm>
            <a:off x="4443573" y="1064121"/>
            <a:ext cx="4664931" cy="4597127"/>
            <a:chOff x="4443573" y="200025"/>
            <a:chExt cx="4664931" cy="4597127"/>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43573" y="200025"/>
              <a:ext cx="4664931" cy="4597127"/>
            </a:xfrm>
            <a:prstGeom prst="rect">
              <a:avLst/>
            </a:prstGeom>
          </p:spPr>
        </p:pic>
        <p:sp>
          <p:nvSpPr>
            <p:cNvPr id="6" name="TextBox 5"/>
            <p:cNvSpPr txBox="1"/>
            <p:nvPr/>
          </p:nvSpPr>
          <p:spPr>
            <a:xfrm rot="1343914">
              <a:off x="6910263" y="1867864"/>
              <a:ext cx="867545" cy="1862048"/>
            </a:xfrm>
            <a:prstGeom prst="rect">
              <a:avLst/>
            </a:prstGeom>
            <a:noFill/>
          </p:spPr>
          <p:txBody>
            <a:bodyPr wrap="none" rtlCol="0">
              <a:spAutoFit/>
            </a:bodyPr>
            <a:lstStyle/>
            <a:p>
              <a:r>
                <a:rPr lang="en-GB" sz="115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a:t>
              </a:r>
            </a:p>
          </p:txBody>
        </p:sp>
        <p:sp>
          <p:nvSpPr>
            <p:cNvPr id="7" name="TextBox 6"/>
            <p:cNvSpPr txBox="1"/>
            <p:nvPr/>
          </p:nvSpPr>
          <p:spPr>
            <a:xfrm rot="19710296">
              <a:off x="5442205" y="2413595"/>
              <a:ext cx="867545" cy="1862048"/>
            </a:xfrm>
            <a:prstGeom prst="rect">
              <a:avLst/>
            </a:prstGeom>
            <a:noFill/>
          </p:spPr>
          <p:txBody>
            <a:bodyPr wrap="none" rtlCol="0">
              <a:spAutoFit/>
            </a:bodyPr>
            <a:lstStyle/>
            <a:p>
              <a:r>
                <a:rPr lang="en-GB" sz="115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a:t>
              </a:r>
            </a:p>
          </p:txBody>
        </p:sp>
        <p:sp>
          <p:nvSpPr>
            <p:cNvPr id="8" name="TextBox 7"/>
            <p:cNvSpPr txBox="1"/>
            <p:nvPr/>
          </p:nvSpPr>
          <p:spPr>
            <a:xfrm rot="21408258">
              <a:off x="6245516" y="2515630"/>
              <a:ext cx="867545" cy="1862048"/>
            </a:xfrm>
            <a:prstGeom prst="rect">
              <a:avLst/>
            </a:prstGeom>
            <a:noFill/>
          </p:spPr>
          <p:txBody>
            <a:bodyPr wrap="none" rtlCol="0">
              <a:spAutoFit/>
            </a:bodyPr>
            <a:lstStyle/>
            <a:p>
              <a:r>
                <a:rPr lang="en-GB" sz="115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a:t>
              </a:r>
            </a:p>
          </p:txBody>
        </p:sp>
      </p:grpSp>
      <p:pic>
        <p:nvPicPr>
          <p:cNvPr id="9"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48064" y="5756021"/>
            <a:ext cx="514350" cy="5143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08304" y="5751259"/>
            <a:ext cx="561975" cy="523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TextBox 10"/>
          <p:cNvSpPr txBox="1"/>
          <p:nvPr/>
        </p:nvSpPr>
        <p:spPr>
          <a:xfrm>
            <a:off x="5668725" y="5742548"/>
            <a:ext cx="1268296" cy="584775"/>
          </a:xfrm>
          <a:prstGeom prst="rect">
            <a:avLst/>
          </a:prstGeom>
          <a:noFill/>
        </p:spPr>
        <p:txBody>
          <a:bodyPr wrap="none" rtlCol="0">
            <a:spAutoFit/>
          </a:bodyPr>
          <a:lstStyle/>
          <a:p>
            <a:r>
              <a:rPr lang="en-GB" sz="3200" dirty="0">
                <a:latin typeface="Comic Sans MS" panose="030F0702030302020204" pitchFamily="66" charset="0"/>
              </a:rPr>
              <a:t>= 435</a:t>
            </a:r>
          </a:p>
        </p:txBody>
      </p:sp>
      <p:sp>
        <p:nvSpPr>
          <p:cNvPr id="12" name="TextBox 11"/>
          <p:cNvSpPr txBox="1"/>
          <p:nvPr/>
        </p:nvSpPr>
        <p:spPr>
          <a:xfrm>
            <a:off x="7864364" y="5733256"/>
            <a:ext cx="732893" cy="584775"/>
          </a:xfrm>
          <a:prstGeom prst="rect">
            <a:avLst/>
          </a:prstGeom>
          <a:noFill/>
        </p:spPr>
        <p:txBody>
          <a:bodyPr wrap="none" rtlCol="0">
            <a:spAutoFit/>
          </a:bodyPr>
          <a:lstStyle/>
          <a:p>
            <a:r>
              <a:rPr lang="en-GB" sz="3200" dirty="0">
                <a:latin typeface="Comic Sans MS" panose="030F0702030302020204" pitchFamily="66" charset="0"/>
              </a:rPr>
              <a:t>= ?</a:t>
            </a:r>
          </a:p>
        </p:txBody>
      </p:sp>
      <p:sp>
        <p:nvSpPr>
          <p:cNvPr id="13" name="TextBox 12"/>
          <p:cNvSpPr txBox="1"/>
          <p:nvPr/>
        </p:nvSpPr>
        <p:spPr>
          <a:xfrm>
            <a:off x="0" y="6488668"/>
            <a:ext cx="881973"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Bradley Hand ITC" panose="03070402050302030203" pitchFamily="66" charset="0"/>
              </a:rPr>
              <a:t>SIC_10</a:t>
            </a:r>
          </a:p>
        </p:txBody>
      </p:sp>
    </p:spTree>
    <p:extLst>
      <p:ext uri="{BB962C8B-B14F-4D97-AF65-F5344CB8AC3E}">
        <p14:creationId xmlns:p14="http://schemas.microsoft.com/office/powerpoint/2010/main" val="11899355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392"/>
            <a:ext cx="8229600" cy="1143000"/>
          </a:xfrm>
        </p:spPr>
        <p:txBody>
          <a:bodyPr/>
          <a:lstStyle/>
          <a:p>
            <a:r>
              <a:rPr lang="en-GB" dirty="0">
                <a:latin typeface="Comic Sans MS" panose="030F0702030302020204" pitchFamily="66" charset="0"/>
              </a:rPr>
              <a:t>Magic Bag - Answers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811888884"/>
              </p:ext>
            </p:extLst>
          </p:nvPr>
        </p:nvGraphicFramePr>
        <p:xfrm>
          <a:off x="2113384" y="894730"/>
          <a:ext cx="4474839" cy="5695816"/>
        </p:xfrm>
        <a:graphic>
          <a:graphicData uri="http://schemas.openxmlformats.org/drawingml/2006/table">
            <a:tbl>
              <a:tblPr firstRow="1" bandRow="1">
                <a:tableStyleId>{616DA210-FB5B-4158-B5E0-FEB733F419BA}</a:tableStyleId>
              </a:tblPr>
              <a:tblGrid>
                <a:gridCol w="1491613">
                  <a:extLst>
                    <a:ext uri="{9D8B030D-6E8A-4147-A177-3AD203B41FA5}">
                      <a16:colId xmlns:a16="http://schemas.microsoft.com/office/drawing/2014/main" val="20000"/>
                    </a:ext>
                  </a:extLst>
                </a:gridCol>
                <a:gridCol w="1491613">
                  <a:extLst>
                    <a:ext uri="{9D8B030D-6E8A-4147-A177-3AD203B41FA5}">
                      <a16:colId xmlns:a16="http://schemas.microsoft.com/office/drawing/2014/main" val="20001"/>
                    </a:ext>
                  </a:extLst>
                </a:gridCol>
                <a:gridCol w="1491613">
                  <a:extLst>
                    <a:ext uri="{9D8B030D-6E8A-4147-A177-3AD203B41FA5}">
                      <a16:colId xmlns:a16="http://schemas.microsoft.com/office/drawing/2014/main" val="20002"/>
                    </a:ext>
                  </a:extLst>
                </a:gridCol>
              </a:tblGrid>
              <a:tr h="504056">
                <a:tc>
                  <a:txBody>
                    <a:bodyPr/>
                    <a:lstStyle/>
                    <a:p>
                      <a:pPr algn="ctr"/>
                      <a:endParaRPr lang="en-GB" dirty="0"/>
                    </a:p>
                  </a:txBody>
                  <a:tcPr/>
                </a:tc>
                <a:tc>
                  <a:txBody>
                    <a:bodyPr/>
                    <a:lstStyle/>
                    <a:p>
                      <a:pPr algn="ctr"/>
                      <a:endParaRPr lang="en-GB" dirty="0"/>
                    </a:p>
                  </a:txBody>
                  <a:tcPr/>
                </a:tc>
                <a:tc>
                  <a:txBody>
                    <a:bodyPr/>
                    <a:lstStyle/>
                    <a:p>
                      <a:pPr algn="ctr"/>
                      <a:endParaRPr lang="en-GB" dirty="0"/>
                    </a:p>
                  </a:txBody>
                  <a:tcPr/>
                </a:tc>
                <a:extLst>
                  <a:ext uri="{0D108BD9-81ED-4DB2-BD59-A6C34878D82A}">
                    <a16:rowId xmlns:a16="http://schemas.microsoft.com/office/drawing/2014/main" val="10000"/>
                  </a:ext>
                </a:extLst>
              </a:tr>
              <a:tr h="370840">
                <a:tc>
                  <a:txBody>
                    <a:bodyPr/>
                    <a:lstStyle/>
                    <a:p>
                      <a:pPr algn="ctr"/>
                      <a:r>
                        <a:rPr lang="en-GB" dirty="0"/>
                        <a:t>36</a:t>
                      </a:r>
                    </a:p>
                  </a:txBody>
                  <a:tcPr/>
                </a:tc>
                <a:tc>
                  <a:txBody>
                    <a:bodyPr/>
                    <a:lstStyle/>
                    <a:p>
                      <a:pPr algn="ctr"/>
                      <a:r>
                        <a:rPr lang="en-GB" b="1" dirty="0"/>
                        <a:t>45</a:t>
                      </a:r>
                    </a:p>
                  </a:txBody>
                  <a:tcPr/>
                </a:tc>
                <a:tc>
                  <a:txBody>
                    <a:bodyPr/>
                    <a:lstStyle/>
                    <a:p>
                      <a:pPr algn="ctr"/>
                      <a:r>
                        <a:rPr lang="en-GB" dirty="0"/>
                        <a:t>55</a:t>
                      </a:r>
                    </a:p>
                  </a:txBody>
                  <a:tcPr/>
                </a:tc>
                <a:extLst>
                  <a:ext uri="{0D108BD9-81ED-4DB2-BD59-A6C34878D82A}">
                    <a16:rowId xmlns:a16="http://schemas.microsoft.com/office/drawing/2014/main" val="10001"/>
                  </a:ext>
                </a:extLst>
              </a:tr>
              <a:tr h="370840">
                <a:tc>
                  <a:txBody>
                    <a:bodyPr/>
                    <a:lstStyle/>
                    <a:p>
                      <a:pPr algn="ctr"/>
                      <a:r>
                        <a:rPr lang="en-GB" dirty="0"/>
                        <a:t>55</a:t>
                      </a:r>
                    </a:p>
                  </a:txBody>
                  <a:tcPr/>
                </a:tc>
                <a:tc>
                  <a:txBody>
                    <a:bodyPr/>
                    <a:lstStyle/>
                    <a:p>
                      <a:pPr algn="ctr"/>
                      <a:r>
                        <a:rPr lang="en-GB" b="1" dirty="0"/>
                        <a:t>66</a:t>
                      </a:r>
                    </a:p>
                  </a:txBody>
                  <a:tcPr/>
                </a:tc>
                <a:tc>
                  <a:txBody>
                    <a:bodyPr/>
                    <a:lstStyle/>
                    <a:p>
                      <a:pPr algn="ctr"/>
                      <a:r>
                        <a:rPr lang="en-GB" dirty="0"/>
                        <a:t>78</a:t>
                      </a:r>
                    </a:p>
                  </a:txBody>
                  <a:tcPr/>
                </a:tc>
                <a:extLst>
                  <a:ext uri="{0D108BD9-81ED-4DB2-BD59-A6C34878D82A}">
                    <a16:rowId xmlns:a16="http://schemas.microsoft.com/office/drawing/2014/main" val="10002"/>
                  </a:ext>
                </a:extLst>
              </a:tr>
              <a:tr h="370840">
                <a:tc>
                  <a:txBody>
                    <a:bodyPr/>
                    <a:lstStyle/>
                    <a:p>
                      <a:pPr algn="ctr"/>
                      <a:r>
                        <a:rPr lang="en-GB" dirty="0"/>
                        <a:t>78</a:t>
                      </a:r>
                    </a:p>
                  </a:txBody>
                  <a:tcPr/>
                </a:tc>
                <a:tc>
                  <a:txBody>
                    <a:bodyPr/>
                    <a:lstStyle/>
                    <a:p>
                      <a:pPr algn="ctr"/>
                      <a:r>
                        <a:rPr lang="en-GB" b="1" dirty="0"/>
                        <a:t>91</a:t>
                      </a:r>
                    </a:p>
                  </a:txBody>
                  <a:tcPr/>
                </a:tc>
                <a:tc>
                  <a:txBody>
                    <a:bodyPr/>
                    <a:lstStyle/>
                    <a:p>
                      <a:pPr algn="ctr"/>
                      <a:r>
                        <a:rPr lang="en-GB" dirty="0"/>
                        <a:t>105</a:t>
                      </a:r>
                    </a:p>
                  </a:txBody>
                  <a:tcPr/>
                </a:tc>
                <a:extLst>
                  <a:ext uri="{0D108BD9-81ED-4DB2-BD59-A6C34878D82A}">
                    <a16:rowId xmlns:a16="http://schemas.microsoft.com/office/drawing/2014/main" val="10003"/>
                  </a:ext>
                </a:extLst>
              </a:tr>
              <a:tr h="370840">
                <a:tc>
                  <a:txBody>
                    <a:bodyPr/>
                    <a:lstStyle/>
                    <a:p>
                      <a:pPr algn="ctr"/>
                      <a:r>
                        <a:rPr lang="en-GB" dirty="0"/>
                        <a:t>105</a:t>
                      </a:r>
                    </a:p>
                  </a:txBody>
                  <a:tcPr/>
                </a:tc>
                <a:tc>
                  <a:txBody>
                    <a:bodyPr/>
                    <a:lstStyle/>
                    <a:p>
                      <a:pPr algn="ctr"/>
                      <a:r>
                        <a:rPr lang="en-GB" b="1" dirty="0"/>
                        <a:t>120</a:t>
                      </a:r>
                    </a:p>
                  </a:txBody>
                  <a:tcPr/>
                </a:tc>
                <a:tc>
                  <a:txBody>
                    <a:bodyPr/>
                    <a:lstStyle/>
                    <a:p>
                      <a:pPr algn="ctr"/>
                      <a:r>
                        <a:rPr lang="en-GB" dirty="0"/>
                        <a:t>136</a:t>
                      </a:r>
                    </a:p>
                  </a:txBody>
                  <a:tcPr/>
                </a:tc>
                <a:extLst>
                  <a:ext uri="{0D108BD9-81ED-4DB2-BD59-A6C34878D82A}">
                    <a16:rowId xmlns:a16="http://schemas.microsoft.com/office/drawing/2014/main" val="10004"/>
                  </a:ext>
                </a:extLst>
              </a:tr>
              <a:tr h="370840">
                <a:tc>
                  <a:txBody>
                    <a:bodyPr/>
                    <a:lstStyle/>
                    <a:p>
                      <a:pPr algn="ctr"/>
                      <a:r>
                        <a:rPr lang="en-GB" dirty="0"/>
                        <a:t>136</a:t>
                      </a:r>
                    </a:p>
                  </a:txBody>
                  <a:tcPr/>
                </a:tc>
                <a:tc>
                  <a:txBody>
                    <a:bodyPr/>
                    <a:lstStyle/>
                    <a:p>
                      <a:pPr algn="ctr"/>
                      <a:r>
                        <a:rPr lang="en-GB" b="1" dirty="0"/>
                        <a:t>153</a:t>
                      </a:r>
                    </a:p>
                  </a:txBody>
                  <a:tcPr/>
                </a:tc>
                <a:tc>
                  <a:txBody>
                    <a:bodyPr/>
                    <a:lstStyle/>
                    <a:p>
                      <a:pPr algn="ctr"/>
                      <a:r>
                        <a:rPr lang="en-GB" dirty="0"/>
                        <a:t>171</a:t>
                      </a:r>
                    </a:p>
                  </a:txBody>
                  <a:tcPr/>
                </a:tc>
                <a:extLst>
                  <a:ext uri="{0D108BD9-81ED-4DB2-BD59-A6C34878D82A}">
                    <a16:rowId xmlns:a16="http://schemas.microsoft.com/office/drawing/2014/main" val="10005"/>
                  </a:ext>
                </a:extLst>
              </a:tr>
              <a:tr h="370840">
                <a:tc>
                  <a:txBody>
                    <a:bodyPr/>
                    <a:lstStyle/>
                    <a:p>
                      <a:pPr algn="ctr"/>
                      <a:r>
                        <a:rPr lang="en-GB" dirty="0"/>
                        <a:t>171</a:t>
                      </a:r>
                    </a:p>
                  </a:txBody>
                  <a:tcPr/>
                </a:tc>
                <a:tc>
                  <a:txBody>
                    <a:bodyPr/>
                    <a:lstStyle/>
                    <a:p>
                      <a:pPr algn="ctr"/>
                      <a:r>
                        <a:rPr lang="en-GB" b="1" dirty="0"/>
                        <a:t>190</a:t>
                      </a:r>
                    </a:p>
                  </a:txBody>
                  <a:tcPr/>
                </a:tc>
                <a:tc>
                  <a:txBody>
                    <a:bodyPr/>
                    <a:lstStyle/>
                    <a:p>
                      <a:pPr algn="ctr"/>
                      <a:r>
                        <a:rPr lang="en-GB" dirty="0"/>
                        <a:t>210</a:t>
                      </a:r>
                    </a:p>
                  </a:txBody>
                  <a:tcPr/>
                </a:tc>
                <a:extLst>
                  <a:ext uri="{0D108BD9-81ED-4DB2-BD59-A6C34878D82A}">
                    <a16:rowId xmlns:a16="http://schemas.microsoft.com/office/drawing/2014/main" val="10006"/>
                  </a:ext>
                </a:extLst>
              </a:tr>
              <a:tr h="370840">
                <a:tc>
                  <a:txBody>
                    <a:bodyPr/>
                    <a:lstStyle/>
                    <a:p>
                      <a:pPr algn="ctr"/>
                      <a:r>
                        <a:rPr lang="en-GB" dirty="0"/>
                        <a:t>210</a:t>
                      </a:r>
                    </a:p>
                  </a:txBody>
                  <a:tcPr/>
                </a:tc>
                <a:tc>
                  <a:txBody>
                    <a:bodyPr/>
                    <a:lstStyle/>
                    <a:p>
                      <a:pPr algn="ctr"/>
                      <a:r>
                        <a:rPr lang="en-GB" b="1" dirty="0"/>
                        <a:t>231</a:t>
                      </a:r>
                    </a:p>
                  </a:txBody>
                  <a:tcPr/>
                </a:tc>
                <a:tc>
                  <a:txBody>
                    <a:bodyPr/>
                    <a:lstStyle/>
                    <a:p>
                      <a:pPr algn="ctr"/>
                      <a:r>
                        <a:rPr lang="en-GB" dirty="0"/>
                        <a:t>253</a:t>
                      </a:r>
                    </a:p>
                  </a:txBody>
                  <a:tcPr/>
                </a:tc>
                <a:extLst>
                  <a:ext uri="{0D108BD9-81ED-4DB2-BD59-A6C34878D82A}">
                    <a16:rowId xmlns:a16="http://schemas.microsoft.com/office/drawing/2014/main" val="10007"/>
                  </a:ext>
                </a:extLst>
              </a:tr>
              <a:tr h="370840">
                <a:tc>
                  <a:txBody>
                    <a:bodyPr/>
                    <a:lstStyle/>
                    <a:p>
                      <a:pPr algn="ctr"/>
                      <a:r>
                        <a:rPr lang="en-GB" dirty="0"/>
                        <a:t>253</a:t>
                      </a:r>
                    </a:p>
                  </a:txBody>
                  <a:tcPr/>
                </a:tc>
                <a:tc>
                  <a:txBody>
                    <a:bodyPr/>
                    <a:lstStyle/>
                    <a:p>
                      <a:pPr algn="ctr"/>
                      <a:r>
                        <a:rPr lang="en-GB" b="1" dirty="0"/>
                        <a:t>276</a:t>
                      </a:r>
                    </a:p>
                  </a:txBody>
                  <a:tcPr/>
                </a:tc>
                <a:tc>
                  <a:txBody>
                    <a:bodyPr/>
                    <a:lstStyle/>
                    <a:p>
                      <a:pPr algn="ctr"/>
                      <a:r>
                        <a:rPr lang="en-GB" dirty="0"/>
                        <a:t>300</a:t>
                      </a:r>
                    </a:p>
                  </a:txBody>
                  <a:tcPr/>
                </a:tc>
                <a:extLst>
                  <a:ext uri="{0D108BD9-81ED-4DB2-BD59-A6C34878D82A}">
                    <a16:rowId xmlns:a16="http://schemas.microsoft.com/office/drawing/2014/main" val="10008"/>
                  </a:ext>
                </a:extLst>
              </a:tr>
              <a:tr h="370840">
                <a:tc>
                  <a:txBody>
                    <a:bodyPr/>
                    <a:lstStyle/>
                    <a:p>
                      <a:pPr algn="ctr"/>
                      <a:r>
                        <a:rPr lang="en-GB" dirty="0"/>
                        <a:t>300</a:t>
                      </a:r>
                    </a:p>
                  </a:txBody>
                  <a:tcPr/>
                </a:tc>
                <a:tc>
                  <a:txBody>
                    <a:bodyPr/>
                    <a:lstStyle/>
                    <a:p>
                      <a:pPr algn="ctr"/>
                      <a:r>
                        <a:rPr lang="en-GB" b="1" dirty="0"/>
                        <a:t>325</a:t>
                      </a:r>
                    </a:p>
                  </a:txBody>
                  <a:tcPr/>
                </a:tc>
                <a:tc>
                  <a:txBody>
                    <a:bodyPr/>
                    <a:lstStyle/>
                    <a:p>
                      <a:pPr algn="ctr"/>
                      <a:r>
                        <a:rPr lang="en-GB" dirty="0"/>
                        <a:t>351</a:t>
                      </a:r>
                    </a:p>
                  </a:txBody>
                  <a:tcPr/>
                </a:tc>
                <a:extLst>
                  <a:ext uri="{0D108BD9-81ED-4DB2-BD59-A6C34878D82A}">
                    <a16:rowId xmlns:a16="http://schemas.microsoft.com/office/drawing/2014/main" val="10009"/>
                  </a:ext>
                </a:extLst>
              </a:tr>
              <a:tr h="370840">
                <a:tc>
                  <a:txBody>
                    <a:bodyPr/>
                    <a:lstStyle/>
                    <a:p>
                      <a:pPr algn="ctr"/>
                      <a:r>
                        <a:rPr lang="en-GB" dirty="0"/>
                        <a:t>351</a:t>
                      </a:r>
                    </a:p>
                  </a:txBody>
                  <a:tcPr/>
                </a:tc>
                <a:tc>
                  <a:txBody>
                    <a:bodyPr/>
                    <a:lstStyle/>
                    <a:p>
                      <a:pPr algn="ctr"/>
                      <a:r>
                        <a:rPr lang="en-GB" b="1" dirty="0"/>
                        <a:t>378</a:t>
                      </a:r>
                    </a:p>
                  </a:txBody>
                  <a:tcPr/>
                </a:tc>
                <a:tc>
                  <a:txBody>
                    <a:bodyPr/>
                    <a:lstStyle/>
                    <a:p>
                      <a:pPr algn="ctr"/>
                      <a:r>
                        <a:rPr lang="en-GB" dirty="0"/>
                        <a:t>406</a:t>
                      </a:r>
                    </a:p>
                  </a:txBody>
                  <a:tcPr/>
                </a:tc>
                <a:extLst>
                  <a:ext uri="{0D108BD9-81ED-4DB2-BD59-A6C34878D82A}">
                    <a16:rowId xmlns:a16="http://schemas.microsoft.com/office/drawing/2014/main" val="10010"/>
                  </a:ext>
                </a:extLst>
              </a:tr>
              <a:tr h="370840">
                <a:tc>
                  <a:txBody>
                    <a:bodyPr/>
                    <a:lstStyle/>
                    <a:p>
                      <a:pPr algn="ctr"/>
                      <a:r>
                        <a:rPr lang="en-GB" dirty="0"/>
                        <a:t>406</a:t>
                      </a:r>
                    </a:p>
                  </a:txBody>
                  <a:tcPr/>
                </a:tc>
                <a:tc>
                  <a:txBody>
                    <a:bodyPr/>
                    <a:lstStyle/>
                    <a:p>
                      <a:pPr algn="ctr"/>
                      <a:r>
                        <a:rPr lang="en-GB" b="1" dirty="0"/>
                        <a:t>435</a:t>
                      </a:r>
                    </a:p>
                  </a:txBody>
                  <a:tcPr/>
                </a:tc>
                <a:tc>
                  <a:txBody>
                    <a:bodyPr/>
                    <a:lstStyle/>
                    <a:p>
                      <a:pPr algn="ctr"/>
                      <a:r>
                        <a:rPr lang="en-GB" dirty="0"/>
                        <a:t>465</a:t>
                      </a:r>
                    </a:p>
                  </a:txBody>
                  <a:tcPr/>
                </a:tc>
                <a:extLst>
                  <a:ext uri="{0D108BD9-81ED-4DB2-BD59-A6C34878D82A}">
                    <a16:rowId xmlns:a16="http://schemas.microsoft.com/office/drawing/2014/main" val="10011"/>
                  </a:ext>
                </a:extLst>
              </a:tr>
              <a:tr h="370840">
                <a:tc>
                  <a:txBody>
                    <a:bodyPr/>
                    <a:lstStyle/>
                    <a:p>
                      <a:pPr algn="ctr"/>
                      <a:r>
                        <a:rPr lang="en-GB" dirty="0"/>
                        <a:t>465</a:t>
                      </a:r>
                    </a:p>
                  </a:txBody>
                  <a:tcPr/>
                </a:tc>
                <a:tc>
                  <a:txBody>
                    <a:bodyPr/>
                    <a:lstStyle/>
                    <a:p>
                      <a:pPr algn="ctr"/>
                      <a:r>
                        <a:rPr lang="en-GB" b="1" dirty="0"/>
                        <a:t>496</a:t>
                      </a:r>
                    </a:p>
                  </a:txBody>
                  <a:tcPr/>
                </a:tc>
                <a:tc>
                  <a:txBody>
                    <a:bodyPr/>
                    <a:lstStyle/>
                    <a:p>
                      <a:pPr algn="ctr"/>
                      <a:r>
                        <a:rPr lang="en-GB" dirty="0"/>
                        <a:t>528</a:t>
                      </a:r>
                    </a:p>
                  </a:txBody>
                  <a:tcPr/>
                </a:tc>
                <a:extLst>
                  <a:ext uri="{0D108BD9-81ED-4DB2-BD59-A6C34878D82A}">
                    <a16:rowId xmlns:a16="http://schemas.microsoft.com/office/drawing/2014/main" val="10012"/>
                  </a:ext>
                </a:extLst>
              </a:tr>
              <a:tr h="370840">
                <a:tc>
                  <a:txBody>
                    <a:bodyPr/>
                    <a:lstStyle/>
                    <a:p>
                      <a:pPr algn="ctr"/>
                      <a:r>
                        <a:rPr lang="en-GB" dirty="0"/>
                        <a:t>528</a:t>
                      </a:r>
                    </a:p>
                  </a:txBody>
                  <a:tcPr/>
                </a:tc>
                <a:tc>
                  <a:txBody>
                    <a:bodyPr/>
                    <a:lstStyle/>
                    <a:p>
                      <a:pPr algn="ctr"/>
                      <a:r>
                        <a:rPr lang="en-GB" b="1" dirty="0"/>
                        <a:t>561</a:t>
                      </a:r>
                    </a:p>
                  </a:txBody>
                  <a:tcPr/>
                </a:tc>
                <a:tc>
                  <a:txBody>
                    <a:bodyPr/>
                    <a:lstStyle/>
                    <a:p>
                      <a:pPr algn="ctr"/>
                      <a:r>
                        <a:rPr lang="en-GB" dirty="0"/>
                        <a:t>595</a:t>
                      </a:r>
                    </a:p>
                  </a:txBody>
                  <a:tcPr/>
                </a:tc>
                <a:extLst>
                  <a:ext uri="{0D108BD9-81ED-4DB2-BD59-A6C34878D82A}">
                    <a16:rowId xmlns:a16="http://schemas.microsoft.com/office/drawing/2014/main" val="10013"/>
                  </a:ext>
                </a:extLst>
              </a:tr>
              <a:tr h="370840">
                <a:tc>
                  <a:txBody>
                    <a:bodyPr/>
                    <a:lstStyle/>
                    <a:p>
                      <a:pPr algn="ctr"/>
                      <a:r>
                        <a:rPr lang="en-GB" dirty="0"/>
                        <a:t>595</a:t>
                      </a:r>
                    </a:p>
                  </a:txBody>
                  <a:tcPr/>
                </a:tc>
                <a:tc>
                  <a:txBody>
                    <a:bodyPr/>
                    <a:lstStyle/>
                    <a:p>
                      <a:pPr algn="ctr"/>
                      <a:r>
                        <a:rPr lang="en-GB" b="1" dirty="0"/>
                        <a:t>630</a:t>
                      </a:r>
                    </a:p>
                  </a:txBody>
                  <a:tcPr/>
                </a:tc>
                <a:tc>
                  <a:txBody>
                    <a:bodyPr/>
                    <a:lstStyle/>
                    <a:p>
                      <a:pPr algn="ctr"/>
                      <a:r>
                        <a:rPr lang="en-GB" dirty="0"/>
                        <a:t>666</a:t>
                      </a:r>
                    </a:p>
                  </a:txBody>
                  <a:tcPr/>
                </a:tc>
                <a:extLst>
                  <a:ext uri="{0D108BD9-81ED-4DB2-BD59-A6C34878D82A}">
                    <a16:rowId xmlns:a16="http://schemas.microsoft.com/office/drawing/2014/main" val="10014"/>
                  </a:ext>
                </a:extLst>
              </a:tr>
            </a:tbl>
          </a:graphicData>
        </a:graphic>
      </p:graphicFrame>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39952" y="928783"/>
            <a:ext cx="395434" cy="39543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52120" y="924021"/>
            <a:ext cx="432048" cy="40275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27784" y="924021"/>
            <a:ext cx="432048" cy="40275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779004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89648" y="274638"/>
            <a:ext cx="4042792" cy="562074"/>
          </a:xfrm>
        </p:spPr>
        <p:txBody>
          <a:bodyPr>
            <a:noAutofit/>
          </a:bodyPr>
          <a:lstStyle/>
          <a:p>
            <a:r>
              <a:rPr lang="en-GB" sz="4800" dirty="0">
                <a:latin typeface="Comic Sans MS" panose="030F0702030302020204" pitchFamily="66" charset="0"/>
              </a:rPr>
              <a:t>Magic Bag</a:t>
            </a:r>
          </a:p>
        </p:txBody>
      </p:sp>
      <p:sp>
        <p:nvSpPr>
          <p:cNvPr id="3" name="Content Placeholder 2"/>
          <p:cNvSpPr>
            <a:spLocks noGrp="1"/>
          </p:cNvSpPr>
          <p:nvPr>
            <p:ph idx="1"/>
          </p:nvPr>
        </p:nvSpPr>
        <p:spPr>
          <a:xfrm>
            <a:off x="457200" y="260648"/>
            <a:ext cx="4186808" cy="6336704"/>
          </a:xfrm>
        </p:spPr>
        <p:txBody>
          <a:bodyPr>
            <a:noAutofit/>
          </a:bodyPr>
          <a:lstStyle/>
          <a:p>
            <a:pPr marL="0" indent="0">
              <a:buNone/>
            </a:pPr>
            <a:r>
              <a:rPr lang="en-GB" sz="2000" dirty="0">
                <a:latin typeface="Comic Sans MS" panose="030F0702030302020204" pitchFamily="66" charset="0"/>
              </a:rPr>
              <a:t>A magic bag contains some black and white balls, all of the same size, weight and shape.</a:t>
            </a:r>
            <a:br>
              <a:rPr lang="en-GB" sz="2000" dirty="0">
                <a:latin typeface="Comic Sans MS" panose="030F0702030302020204" pitchFamily="66" charset="0"/>
              </a:rPr>
            </a:br>
            <a:br>
              <a:rPr lang="en-GB" sz="2000" dirty="0">
                <a:latin typeface="Comic Sans MS" panose="030F0702030302020204" pitchFamily="66" charset="0"/>
              </a:rPr>
            </a:br>
            <a:r>
              <a:rPr lang="en-GB" sz="2000" dirty="0">
                <a:latin typeface="Comic Sans MS" panose="030F0702030302020204" pitchFamily="66" charset="0"/>
              </a:rPr>
              <a:t>I put my hands in the bag and simultaneously and randomly pull out two balls. They are both the same colour and the magic bag tells me that the chance of this occurring was exactly 0.5.</a:t>
            </a:r>
            <a:br>
              <a:rPr lang="en-GB" sz="2000" dirty="0">
                <a:latin typeface="Comic Sans MS" panose="030F0702030302020204" pitchFamily="66" charset="0"/>
              </a:rPr>
            </a:br>
            <a:endParaRPr lang="en-GB" sz="2000" dirty="0">
              <a:latin typeface="Comic Sans MS" panose="030F0702030302020204" pitchFamily="66" charset="0"/>
            </a:endParaRPr>
          </a:p>
          <a:p>
            <a:pPr marL="0" indent="0">
              <a:buNone/>
            </a:pPr>
            <a:r>
              <a:rPr lang="en-GB" sz="2000" dirty="0">
                <a:latin typeface="Comic Sans MS" panose="030F0702030302020204" pitchFamily="66" charset="0"/>
              </a:rPr>
              <a:t>The bag contains a given number of black balls.  </a:t>
            </a:r>
          </a:p>
          <a:p>
            <a:pPr marL="0" indent="0">
              <a:buNone/>
            </a:pPr>
            <a:endParaRPr lang="en-GB" sz="2000" dirty="0">
              <a:latin typeface="Comic Sans MS" panose="030F0702030302020204" pitchFamily="66" charset="0"/>
            </a:endParaRPr>
          </a:p>
          <a:p>
            <a:pPr marL="0" indent="0">
              <a:buNone/>
            </a:pPr>
            <a:r>
              <a:rPr lang="en-GB" sz="2000" dirty="0">
                <a:latin typeface="Comic Sans MS" panose="030F0702030302020204" pitchFamily="66" charset="0"/>
              </a:rPr>
              <a:t>Can you work out how many white ones there are?</a:t>
            </a:r>
            <a:br>
              <a:rPr lang="en-GB" sz="2000" dirty="0">
                <a:latin typeface="Comic Sans MS" panose="030F0702030302020204" pitchFamily="66" charset="0"/>
              </a:rPr>
            </a:br>
            <a:endParaRPr lang="en-GB" sz="2000" dirty="0">
              <a:latin typeface="Comic Sans MS" panose="030F0702030302020204" pitchFamily="66" charset="0"/>
            </a:endParaRPr>
          </a:p>
          <a:p>
            <a:pPr marL="0" indent="0">
              <a:buNone/>
            </a:pPr>
            <a:r>
              <a:rPr lang="en-GB" sz="2000" dirty="0">
                <a:latin typeface="Comic Sans MS" panose="030F0702030302020204" pitchFamily="66" charset="0"/>
              </a:rPr>
              <a:t>What valid combinations of black and white balls are possible?</a:t>
            </a:r>
          </a:p>
        </p:txBody>
      </p:sp>
      <p:grpSp>
        <p:nvGrpSpPr>
          <p:cNvPr id="4" name="Group 3"/>
          <p:cNvGrpSpPr/>
          <p:nvPr/>
        </p:nvGrpSpPr>
        <p:grpSpPr>
          <a:xfrm>
            <a:off x="4443573" y="1064121"/>
            <a:ext cx="4664931" cy="4597127"/>
            <a:chOff x="4443573" y="200025"/>
            <a:chExt cx="4664931" cy="4597127"/>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43573" y="200025"/>
              <a:ext cx="4664931" cy="4597127"/>
            </a:xfrm>
            <a:prstGeom prst="rect">
              <a:avLst/>
            </a:prstGeom>
          </p:spPr>
        </p:pic>
        <p:sp>
          <p:nvSpPr>
            <p:cNvPr id="6" name="TextBox 5"/>
            <p:cNvSpPr txBox="1"/>
            <p:nvPr/>
          </p:nvSpPr>
          <p:spPr>
            <a:xfrm rot="1343914">
              <a:off x="6910263" y="1867864"/>
              <a:ext cx="867545" cy="1862048"/>
            </a:xfrm>
            <a:prstGeom prst="rect">
              <a:avLst/>
            </a:prstGeom>
            <a:noFill/>
          </p:spPr>
          <p:txBody>
            <a:bodyPr wrap="none" rtlCol="0">
              <a:spAutoFit/>
            </a:bodyPr>
            <a:lstStyle/>
            <a:p>
              <a:r>
                <a:rPr lang="en-GB" sz="115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a:t>
              </a:r>
            </a:p>
          </p:txBody>
        </p:sp>
        <p:sp>
          <p:nvSpPr>
            <p:cNvPr id="7" name="TextBox 6"/>
            <p:cNvSpPr txBox="1"/>
            <p:nvPr/>
          </p:nvSpPr>
          <p:spPr>
            <a:xfrm rot="19710296">
              <a:off x="5442205" y="2413595"/>
              <a:ext cx="867545" cy="1862048"/>
            </a:xfrm>
            <a:prstGeom prst="rect">
              <a:avLst/>
            </a:prstGeom>
            <a:noFill/>
          </p:spPr>
          <p:txBody>
            <a:bodyPr wrap="none" rtlCol="0">
              <a:spAutoFit/>
            </a:bodyPr>
            <a:lstStyle/>
            <a:p>
              <a:r>
                <a:rPr lang="en-GB" sz="115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a:t>
              </a:r>
            </a:p>
          </p:txBody>
        </p:sp>
        <p:sp>
          <p:nvSpPr>
            <p:cNvPr id="8" name="TextBox 7"/>
            <p:cNvSpPr txBox="1"/>
            <p:nvPr/>
          </p:nvSpPr>
          <p:spPr>
            <a:xfrm rot="21408258">
              <a:off x="6245516" y="2515630"/>
              <a:ext cx="867545" cy="1862048"/>
            </a:xfrm>
            <a:prstGeom prst="rect">
              <a:avLst/>
            </a:prstGeom>
            <a:noFill/>
          </p:spPr>
          <p:txBody>
            <a:bodyPr wrap="none" rtlCol="0">
              <a:spAutoFit/>
            </a:bodyPr>
            <a:lstStyle/>
            <a:p>
              <a:r>
                <a:rPr lang="en-GB" sz="115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a:t>
              </a:r>
            </a:p>
          </p:txBody>
        </p:sp>
      </p:grpSp>
      <p:pic>
        <p:nvPicPr>
          <p:cNvPr id="9"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48064" y="5756021"/>
            <a:ext cx="514350" cy="5143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08304" y="5751259"/>
            <a:ext cx="561975" cy="523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TextBox 10"/>
          <p:cNvSpPr txBox="1"/>
          <p:nvPr/>
        </p:nvSpPr>
        <p:spPr>
          <a:xfrm>
            <a:off x="5668725" y="5742548"/>
            <a:ext cx="1268296" cy="584775"/>
          </a:xfrm>
          <a:prstGeom prst="rect">
            <a:avLst/>
          </a:prstGeom>
          <a:noFill/>
        </p:spPr>
        <p:txBody>
          <a:bodyPr wrap="none" rtlCol="0">
            <a:spAutoFit/>
          </a:bodyPr>
          <a:lstStyle/>
          <a:p>
            <a:r>
              <a:rPr lang="en-GB" sz="3200" dirty="0">
                <a:latin typeface="Comic Sans MS" panose="030F0702030302020204" pitchFamily="66" charset="0"/>
              </a:rPr>
              <a:t>= 496</a:t>
            </a:r>
          </a:p>
        </p:txBody>
      </p:sp>
      <p:sp>
        <p:nvSpPr>
          <p:cNvPr id="12" name="TextBox 11"/>
          <p:cNvSpPr txBox="1"/>
          <p:nvPr/>
        </p:nvSpPr>
        <p:spPr>
          <a:xfrm>
            <a:off x="7864364" y="5733256"/>
            <a:ext cx="732893" cy="584775"/>
          </a:xfrm>
          <a:prstGeom prst="rect">
            <a:avLst/>
          </a:prstGeom>
          <a:noFill/>
        </p:spPr>
        <p:txBody>
          <a:bodyPr wrap="none" rtlCol="0">
            <a:spAutoFit/>
          </a:bodyPr>
          <a:lstStyle/>
          <a:p>
            <a:r>
              <a:rPr lang="en-GB" sz="3200" dirty="0">
                <a:latin typeface="Comic Sans MS" panose="030F0702030302020204" pitchFamily="66" charset="0"/>
              </a:rPr>
              <a:t>= ?</a:t>
            </a:r>
          </a:p>
        </p:txBody>
      </p:sp>
      <p:sp>
        <p:nvSpPr>
          <p:cNvPr id="13" name="TextBox 12"/>
          <p:cNvSpPr txBox="1"/>
          <p:nvPr/>
        </p:nvSpPr>
        <p:spPr>
          <a:xfrm>
            <a:off x="0" y="6488668"/>
            <a:ext cx="881973"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Bradley Hand ITC" panose="03070402050302030203" pitchFamily="66" charset="0"/>
              </a:rPr>
              <a:t>SIC_10</a:t>
            </a:r>
          </a:p>
        </p:txBody>
      </p:sp>
    </p:spTree>
    <p:extLst>
      <p:ext uri="{BB962C8B-B14F-4D97-AF65-F5344CB8AC3E}">
        <p14:creationId xmlns:p14="http://schemas.microsoft.com/office/powerpoint/2010/main" val="21488601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89648" y="274638"/>
            <a:ext cx="4042792" cy="562074"/>
          </a:xfrm>
        </p:spPr>
        <p:txBody>
          <a:bodyPr>
            <a:noAutofit/>
          </a:bodyPr>
          <a:lstStyle/>
          <a:p>
            <a:r>
              <a:rPr lang="en-GB" sz="4800" dirty="0">
                <a:latin typeface="Comic Sans MS" panose="030F0702030302020204" pitchFamily="66" charset="0"/>
              </a:rPr>
              <a:t>Magic Bag</a:t>
            </a:r>
          </a:p>
        </p:txBody>
      </p:sp>
      <p:sp>
        <p:nvSpPr>
          <p:cNvPr id="3" name="Content Placeholder 2"/>
          <p:cNvSpPr>
            <a:spLocks noGrp="1"/>
          </p:cNvSpPr>
          <p:nvPr>
            <p:ph idx="1"/>
          </p:nvPr>
        </p:nvSpPr>
        <p:spPr>
          <a:xfrm>
            <a:off x="457200" y="260648"/>
            <a:ext cx="4186808" cy="6336704"/>
          </a:xfrm>
        </p:spPr>
        <p:txBody>
          <a:bodyPr>
            <a:noAutofit/>
          </a:bodyPr>
          <a:lstStyle/>
          <a:p>
            <a:pPr marL="0" indent="0">
              <a:buNone/>
            </a:pPr>
            <a:r>
              <a:rPr lang="en-GB" sz="2000" dirty="0">
                <a:latin typeface="Comic Sans MS" panose="030F0702030302020204" pitchFamily="66" charset="0"/>
              </a:rPr>
              <a:t>A magic bag contains some black and white balls, all of the same size, weight and shape.</a:t>
            </a:r>
            <a:br>
              <a:rPr lang="en-GB" sz="2000" dirty="0">
                <a:latin typeface="Comic Sans MS" panose="030F0702030302020204" pitchFamily="66" charset="0"/>
              </a:rPr>
            </a:br>
            <a:br>
              <a:rPr lang="en-GB" sz="2000" dirty="0">
                <a:latin typeface="Comic Sans MS" panose="030F0702030302020204" pitchFamily="66" charset="0"/>
              </a:rPr>
            </a:br>
            <a:r>
              <a:rPr lang="en-GB" sz="2000" dirty="0">
                <a:latin typeface="Comic Sans MS" panose="030F0702030302020204" pitchFamily="66" charset="0"/>
              </a:rPr>
              <a:t>I put my hands in the bag and simultaneously and randomly pull out two balls. They are both the same colour and the magic bag tells me that the chance of this occurring was exactly 0.5.</a:t>
            </a:r>
            <a:br>
              <a:rPr lang="en-GB" sz="2000" dirty="0">
                <a:latin typeface="Comic Sans MS" panose="030F0702030302020204" pitchFamily="66" charset="0"/>
              </a:rPr>
            </a:br>
            <a:endParaRPr lang="en-GB" sz="2000" dirty="0">
              <a:latin typeface="Comic Sans MS" panose="030F0702030302020204" pitchFamily="66" charset="0"/>
            </a:endParaRPr>
          </a:p>
          <a:p>
            <a:pPr marL="0" indent="0">
              <a:buNone/>
            </a:pPr>
            <a:r>
              <a:rPr lang="en-GB" sz="2000" dirty="0">
                <a:latin typeface="Comic Sans MS" panose="030F0702030302020204" pitchFamily="66" charset="0"/>
              </a:rPr>
              <a:t>The bag contains a given number of black balls.  </a:t>
            </a:r>
          </a:p>
          <a:p>
            <a:pPr marL="0" indent="0">
              <a:buNone/>
            </a:pPr>
            <a:endParaRPr lang="en-GB" sz="2000" dirty="0">
              <a:latin typeface="Comic Sans MS" panose="030F0702030302020204" pitchFamily="66" charset="0"/>
            </a:endParaRPr>
          </a:p>
          <a:p>
            <a:pPr marL="0" indent="0">
              <a:buNone/>
            </a:pPr>
            <a:r>
              <a:rPr lang="en-GB" sz="2000" dirty="0">
                <a:latin typeface="Comic Sans MS" panose="030F0702030302020204" pitchFamily="66" charset="0"/>
              </a:rPr>
              <a:t>Can you work out how many white ones there are?</a:t>
            </a:r>
            <a:br>
              <a:rPr lang="en-GB" sz="2000" dirty="0">
                <a:latin typeface="Comic Sans MS" panose="030F0702030302020204" pitchFamily="66" charset="0"/>
              </a:rPr>
            </a:br>
            <a:endParaRPr lang="en-GB" sz="2000" dirty="0">
              <a:latin typeface="Comic Sans MS" panose="030F0702030302020204" pitchFamily="66" charset="0"/>
            </a:endParaRPr>
          </a:p>
          <a:p>
            <a:pPr marL="0" indent="0">
              <a:buNone/>
            </a:pPr>
            <a:r>
              <a:rPr lang="en-GB" sz="2000" dirty="0">
                <a:latin typeface="Comic Sans MS" panose="030F0702030302020204" pitchFamily="66" charset="0"/>
              </a:rPr>
              <a:t>What valid combinations of black and white balls are possible?</a:t>
            </a:r>
          </a:p>
        </p:txBody>
      </p:sp>
      <p:grpSp>
        <p:nvGrpSpPr>
          <p:cNvPr id="4" name="Group 3"/>
          <p:cNvGrpSpPr/>
          <p:nvPr/>
        </p:nvGrpSpPr>
        <p:grpSpPr>
          <a:xfrm>
            <a:off x="4443573" y="1064121"/>
            <a:ext cx="4664931" cy="4597127"/>
            <a:chOff x="4443573" y="200025"/>
            <a:chExt cx="4664931" cy="4597127"/>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43573" y="200025"/>
              <a:ext cx="4664931" cy="4597127"/>
            </a:xfrm>
            <a:prstGeom prst="rect">
              <a:avLst/>
            </a:prstGeom>
          </p:spPr>
        </p:pic>
        <p:sp>
          <p:nvSpPr>
            <p:cNvPr id="6" name="TextBox 5"/>
            <p:cNvSpPr txBox="1"/>
            <p:nvPr/>
          </p:nvSpPr>
          <p:spPr>
            <a:xfrm rot="1343914">
              <a:off x="6910263" y="1867864"/>
              <a:ext cx="867545" cy="1862048"/>
            </a:xfrm>
            <a:prstGeom prst="rect">
              <a:avLst/>
            </a:prstGeom>
            <a:noFill/>
          </p:spPr>
          <p:txBody>
            <a:bodyPr wrap="none" rtlCol="0">
              <a:spAutoFit/>
            </a:bodyPr>
            <a:lstStyle/>
            <a:p>
              <a:r>
                <a:rPr lang="en-GB" sz="115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a:t>
              </a:r>
            </a:p>
          </p:txBody>
        </p:sp>
        <p:sp>
          <p:nvSpPr>
            <p:cNvPr id="7" name="TextBox 6"/>
            <p:cNvSpPr txBox="1"/>
            <p:nvPr/>
          </p:nvSpPr>
          <p:spPr>
            <a:xfrm rot="19710296">
              <a:off x="5442205" y="2413595"/>
              <a:ext cx="867545" cy="1862048"/>
            </a:xfrm>
            <a:prstGeom prst="rect">
              <a:avLst/>
            </a:prstGeom>
            <a:noFill/>
          </p:spPr>
          <p:txBody>
            <a:bodyPr wrap="none" rtlCol="0">
              <a:spAutoFit/>
            </a:bodyPr>
            <a:lstStyle/>
            <a:p>
              <a:r>
                <a:rPr lang="en-GB" sz="115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a:t>
              </a:r>
            </a:p>
          </p:txBody>
        </p:sp>
        <p:sp>
          <p:nvSpPr>
            <p:cNvPr id="8" name="TextBox 7"/>
            <p:cNvSpPr txBox="1"/>
            <p:nvPr/>
          </p:nvSpPr>
          <p:spPr>
            <a:xfrm rot="21408258">
              <a:off x="6245516" y="2515630"/>
              <a:ext cx="867545" cy="1862048"/>
            </a:xfrm>
            <a:prstGeom prst="rect">
              <a:avLst/>
            </a:prstGeom>
            <a:noFill/>
          </p:spPr>
          <p:txBody>
            <a:bodyPr wrap="none" rtlCol="0">
              <a:spAutoFit/>
            </a:bodyPr>
            <a:lstStyle/>
            <a:p>
              <a:r>
                <a:rPr lang="en-GB" sz="115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a:t>
              </a:r>
            </a:p>
          </p:txBody>
        </p:sp>
      </p:grpSp>
      <p:pic>
        <p:nvPicPr>
          <p:cNvPr id="9"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48064" y="5756021"/>
            <a:ext cx="514350" cy="5143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08304" y="5751259"/>
            <a:ext cx="561975" cy="523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TextBox 10"/>
          <p:cNvSpPr txBox="1"/>
          <p:nvPr/>
        </p:nvSpPr>
        <p:spPr>
          <a:xfrm>
            <a:off x="5668725" y="5742548"/>
            <a:ext cx="1202573" cy="584775"/>
          </a:xfrm>
          <a:prstGeom prst="rect">
            <a:avLst/>
          </a:prstGeom>
          <a:noFill/>
        </p:spPr>
        <p:txBody>
          <a:bodyPr wrap="none" rtlCol="0">
            <a:spAutoFit/>
          </a:bodyPr>
          <a:lstStyle/>
          <a:p>
            <a:r>
              <a:rPr lang="en-GB" sz="3200" dirty="0">
                <a:latin typeface="Comic Sans MS" panose="030F0702030302020204" pitchFamily="66" charset="0"/>
              </a:rPr>
              <a:t>= 561</a:t>
            </a:r>
          </a:p>
        </p:txBody>
      </p:sp>
      <p:sp>
        <p:nvSpPr>
          <p:cNvPr id="12" name="TextBox 11"/>
          <p:cNvSpPr txBox="1"/>
          <p:nvPr/>
        </p:nvSpPr>
        <p:spPr>
          <a:xfrm>
            <a:off x="7864364" y="5733256"/>
            <a:ext cx="732893" cy="584775"/>
          </a:xfrm>
          <a:prstGeom prst="rect">
            <a:avLst/>
          </a:prstGeom>
          <a:noFill/>
        </p:spPr>
        <p:txBody>
          <a:bodyPr wrap="none" rtlCol="0">
            <a:spAutoFit/>
          </a:bodyPr>
          <a:lstStyle/>
          <a:p>
            <a:r>
              <a:rPr lang="en-GB" sz="3200" dirty="0">
                <a:latin typeface="Comic Sans MS" panose="030F0702030302020204" pitchFamily="66" charset="0"/>
              </a:rPr>
              <a:t>= ?</a:t>
            </a:r>
          </a:p>
        </p:txBody>
      </p:sp>
      <p:sp>
        <p:nvSpPr>
          <p:cNvPr id="13" name="TextBox 12"/>
          <p:cNvSpPr txBox="1"/>
          <p:nvPr/>
        </p:nvSpPr>
        <p:spPr>
          <a:xfrm>
            <a:off x="0" y="6488668"/>
            <a:ext cx="881973"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Bradley Hand ITC" panose="03070402050302030203" pitchFamily="66" charset="0"/>
              </a:rPr>
              <a:t>SIC_10</a:t>
            </a:r>
          </a:p>
        </p:txBody>
      </p:sp>
    </p:spTree>
    <p:extLst>
      <p:ext uri="{BB962C8B-B14F-4D97-AF65-F5344CB8AC3E}">
        <p14:creationId xmlns:p14="http://schemas.microsoft.com/office/powerpoint/2010/main" val="422560943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89648" y="274638"/>
            <a:ext cx="4042792" cy="562074"/>
          </a:xfrm>
        </p:spPr>
        <p:txBody>
          <a:bodyPr>
            <a:noAutofit/>
          </a:bodyPr>
          <a:lstStyle/>
          <a:p>
            <a:r>
              <a:rPr lang="en-GB" sz="4800" dirty="0">
                <a:latin typeface="Comic Sans MS" panose="030F0702030302020204" pitchFamily="66" charset="0"/>
              </a:rPr>
              <a:t>Magic Bag</a:t>
            </a:r>
          </a:p>
        </p:txBody>
      </p:sp>
      <p:sp>
        <p:nvSpPr>
          <p:cNvPr id="3" name="Content Placeholder 2"/>
          <p:cNvSpPr>
            <a:spLocks noGrp="1"/>
          </p:cNvSpPr>
          <p:nvPr>
            <p:ph idx="1"/>
          </p:nvPr>
        </p:nvSpPr>
        <p:spPr>
          <a:xfrm>
            <a:off x="457200" y="260648"/>
            <a:ext cx="4186808" cy="6336704"/>
          </a:xfrm>
        </p:spPr>
        <p:txBody>
          <a:bodyPr>
            <a:noAutofit/>
          </a:bodyPr>
          <a:lstStyle/>
          <a:p>
            <a:pPr marL="0" indent="0">
              <a:buNone/>
            </a:pPr>
            <a:r>
              <a:rPr lang="en-GB" sz="2000" dirty="0">
                <a:latin typeface="Comic Sans MS" panose="030F0702030302020204" pitchFamily="66" charset="0"/>
              </a:rPr>
              <a:t>A magic bag contains some black and white balls, all of the same size, weight and shape.</a:t>
            </a:r>
            <a:br>
              <a:rPr lang="en-GB" sz="2000" dirty="0">
                <a:latin typeface="Comic Sans MS" panose="030F0702030302020204" pitchFamily="66" charset="0"/>
              </a:rPr>
            </a:br>
            <a:br>
              <a:rPr lang="en-GB" sz="2000" dirty="0">
                <a:latin typeface="Comic Sans MS" panose="030F0702030302020204" pitchFamily="66" charset="0"/>
              </a:rPr>
            </a:br>
            <a:r>
              <a:rPr lang="en-GB" sz="2000" dirty="0">
                <a:latin typeface="Comic Sans MS" panose="030F0702030302020204" pitchFamily="66" charset="0"/>
              </a:rPr>
              <a:t>I put my hands in the bag and simultaneously and randomly pull out two balls. They are both the same colour and the magic bag tells me that the chance of this occurring was exactly 0.5.</a:t>
            </a:r>
            <a:br>
              <a:rPr lang="en-GB" sz="2000" dirty="0">
                <a:latin typeface="Comic Sans MS" panose="030F0702030302020204" pitchFamily="66" charset="0"/>
              </a:rPr>
            </a:br>
            <a:endParaRPr lang="en-GB" sz="2000" dirty="0">
              <a:latin typeface="Comic Sans MS" panose="030F0702030302020204" pitchFamily="66" charset="0"/>
            </a:endParaRPr>
          </a:p>
          <a:p>
            <a:pPr marL="0" indent="0">
              <a:buNone/>
            </a:pPr>
            <a:r>
              <a:rPr lang="en-GB" sz="2000" dirty="0">
                <a:latin typeface="Comic Sans MS" panose="030F0702030302020204" pitchFamily="66" charset="0"/>
              </a:rPr>
              <a:t>The bag contains a given number of black balls.  </a:t>
            </a:r>
          </a:p>
          <a:p>
            <a:pPr marL="0" indent="0">
              <a:buNone/>
            </a:pPr>
            <a:endParaRPr lang="en-GB" sz="2000" dirty="0">
              <a:latin typeface="Comic Sans MS" panose="030F0702030302020204" pitchFamily="66" charset="0"/>
            </a:endParaRPr>
          </a:p>
          <a:p>
            <a:pPr marL="0" indent="0">
              <a:buNone/>
            </a:pPr>
            <a:r>
              <a:rPr lang="en-GB" sz="2000" dirty="0">
                <a:latin typeface="Comic Sans MS" panose="030F0702030302020204" pitchFamily="66" charset="0"/>
              </a:rPr>
              <a:t>Can you work out how many white ones there are?</a:t>
            </a:r>
            <a:br>
              <a:rPr lang="en-GB" sz="2000" dirty="0">
                <a:latin typeface="Comic Sans MS" panose="030F0702030302020204" pitchFamily="66" charset="0"/>
              </a:rPr>
            </a:br>
            <a:endParaRPr lang="en-GB" sz="2000" dirty="0">
              <a:latin typeface="Comic Sans MS" panose="030F0702030302020204" pitchFamily="66" charset="0"/>
            </a:endParaRPr>
          </a:p>
          <a:p>
            <a:pPr marL="0" indent="0">
              <a:buNone/>
            </a:pPr>
            <a:r>
              <a:rPr lang="en-GB" sz="2000" dirty="0">
                <a:latin typeface="Comic Sans MS" panose="030F0702030302020204" pitchFamily="66" charset="0"/>
              </a:rPr>
              <a:t>What valid combinations of black and white balls are possible?</a:t>
            </a:r>
          </a:p>
        </p:txBody>
      </p:sp>
      <p:grpSp>
        <p:nvGrpSpPr>
          <p:cNvPr id="4" name="Group 3"/>
          <p:cNvGrpSpPr/>
          <p:nvPr/>
        </p:nvGrpSpPr>
        <p:grpSpPr>
          <a:xfrm>
            <a:off x="4443573" y="1064121"/>
            <a:ext cx="4664931" cy="4597127"/>
            <a:chOff x="4443573" y="200025"/>
            <a:chExt cx="4664931" cy="4597127"/>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43573" y="200025"/>
              <a:ext cx="4664931" cy="4597127"/>
            </a:xfrm>
            <a:prstGeom prst="rect">
              <a:avLst/>
            </a:prstGeom>
          </p:spPr>
        </p:pic>
        <p:sp>
          <p:nvSpPr>
            <p:cNvPr id="6" name="TextBox 5"/>
            <p:cNvSpPr txBox="1"/>
            <p:nvPr/>
          </p:nvSpPr>
          <p:spPr>
            <a:xfrm rot="1343914">
              <a:off x="6910263" y="1867864"/>
              <a:ext cx="867545" cy="1862048"/>
            </a:xfrm>
            <a:prstGeom prst="rect">
              <a:avLst/>
            </a:prstGeom>
            <a:noFill/>
          </p:spPr>
          <p:txBody>
            <a:bodyPr wrap="none" rtlCol="0">
              <a:spAutoFit/>
            </a:bodyPr>
            <a:lstStyle/>
            <a:p>
              <a:r>
                <a:rPr lang="en-GB" sz="115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a:t>
              </a:r>
            </a:p>
          </p:txBody>
        </p:sp>
        <p:sp>
          <p:nvSpPr>
            <p:cNvPr id="7" name="TextBox 6"/>
            <p:cNvSpPr txBox="1"/>
            <p:nvPr/>
          </p:nvSpPr>
          <p:spPr>
            <a:xfrm rot="19710296">
              <a:off x="5442205" y="2413595"/>
              <a:ext cx="867545" cy="1862048"/>
            </a:xfrm>
            <a:prstGeom prst="rect">
              <a:avLst/>
            </a:prstGeom>
            <a:noFill/>
          </p:spPr>
          <p:txBody>
            <a:bodyPr wrap="none" rtlCol="0">
              <a:spAutoFit/>
            </a:bodyPr>
            <a:lstStyle/>
            <a:p>
              <a:r>
                <a:rPr lang="en-GB" sz="115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a:t>
              </a:r>
            </a:p>
          </p:txBody>
        </p:sp>
        <p:sp>
          <p:nvSpPr>
            <p:cNvPr id="8" name="TextBox 7"/>
            <p:cNvSpPr txBox="1"/>
            <p:nvPr/>
          </p:nvSpPr>
          <p:spPr>
            <a:xfrm rot="21408258">
              <a:off x="6245516" y="2515630"/>
              <a:ext cx="867545" cy="1862048"/>
            </a:xfrm>
            <a:prstGeom prst="rect">
              <a:avLst/>
            </a:prstGeom>
            <a:noFill/>
          </p:spPr>
          <p:txBody>
            <a:bodyPr wrap="none" rtlCol="0">
              <a:spAutoFit/>
            </a:bodyPr>
            <a:lstStyle/>
            <a:p>
              <a:r>
                <a:rPr lang="en-GB" sz="115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a:t>
              </a:r>
            </a:p>
          </p:txBody>
        </p:sp>
      </p:grpSp>
      <p:pic>
        <p:nvPicPr>
          <p:cNvPr id="9"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48064" y="5756021"/>
            <a:ext cx="514350" cy="5143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08304" y="5751259"/>
            <a:ext cx="561975" cy="523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TextBox 10"/>
          <p:cNvSpPr txBox="1"/>
          <p:nvPr/>
        </p:nvSpPr>
        <p:spPr>
          <a:xfrm>
            <a:off x="5668725" y="5742548"/>
            <a:ext cx="1268296" cy="584775"/>
          </a:xfrm>
          <a:prstGeom prst="rect">
            <a:avLst/>
          </a:prstGeom>
          <a:noFill/>
        </p:spPr>
        <p:txBody>
          <a:bodyPr wrap="none" rtlCol="0">
            <a:spAutoFit/>
          </a:bodyPr>
          <a:lstStyle/>
          <a:p>
            <a:r>
              <a:rPr lang="en-GB" sz="3200" dirty="0">
                <a:latin typeface="Comic Sans MS" panose="030F0702030302020204" pitchFamily="66" charset="0"/>
              </a:rPr>
              <a:t>= 630</a:t>
            </a:r>
          </a:p>
        </p:txBody>
      </p:sp>
      <p:sp>
        <p:nvSpPr>
          <p:cNvPr id="12" name="TextBox 11"/>
          <p:cNvSpPr txBox="1"/>
          <p:nvPr/>
        </p:nvSpPr>
        <p:spPr>
          <a:xfrm>
            <a:off x="7864364" y="5733256"/>
            <a:ext cx="732893" cy="584775"/>
          </a:xfrm>
          <a:prstGeom prst="rect">
            <a:avLst/>
          </a:prstGeom>
          <a:noFill/>
        </p:spPr>
        <p:txBody>
          <a:bodyPr wrap="none" rtlCol="0">
            <a:spAutoFit/>
          </a:bodyPr>
          <a:lstStyle/>
          <a:p>
            <a:r>
              <a:rPr lang="en-GB" sz="3200" dirty="0">
                <a:latin typeface="Comic Sans MS" panose="030F0702030302020204" pitchFamily="66" charset="0"/>
              </a:rPr>
              <a:t>= ?</a:t>
            </a:r>
          </a:p>
        </p:txBody>
      </p:sp>
      <p:sp>
        <p:nvSpPr>
          <p:cNvPr id="13" name="TextBox 12"/>
          <p:cNvSpPr txBox="1"/>
          <p:nvPr/>
        </p:nvSpPr>
        <p:spPr>
          <a:xfrm>
            <a:off x="0" y="6488668"/>
            <a:ext cx="881973"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Bradley Hand ITC" panose="03070402050302030203" pitchFamily="66" charset="0"/>
              </a:rPr>
              <a:t>SIC_10</a:t>
            </a:r>
          </a:p>
        </p:txBody>
      </p:sp>
    </p:spTree>
    <p:extLst>
      <p:ext uri="{BB962C8B-B14F-4D97-AF65-F5344CB8AC3E}">
        <p14:creationId xmlns:p14="http://schemas.microsoft.com/office/powerpoint/2010/main" val="19085263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09947" y="571445"/>
            <a:ext cx="514350" cy="5143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70187" y="566683"/>
            <a:ext cx="561975" cy="523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mc:AlternateContent xmlns:mc="http://schemas.openxmlformats.org/markup-compatibility/2006" xmlns:a14="http://schemas.microsoft.com/office/drawing/2010/main">
        <mc:Choice Requires="a14">
          <p:sp>
            <p:nvSpPr>
              <p:cNvPr id="6" name="TextBox 5"/>
              <p:cNvSpPr txBox="1"/>
              <p:nvPr/>
            </p:nvSpPr>
            <p:spPr>
              <a:xfrm>
                <a:off x="2830608" y="557972"/>
                <a:ext cx="861133" cy="584775"/>
              </a:xfrm>
              <a:prstGeom prst="rect">
                <a:avLst/>
              </a:prstGeom>
              <a:noFill/>
            </p:spPr>
            <p:txBody>
              <a:bodyPr wrap="none" rtlCol="0">
                <a:spAutoFit/>
              </a:bodyPr>
              <a:lstStyle/>
              <a:p>
                <a:r>
                  <a:rPr lang="en-GB" sz="3200" b="1" dirty="0">
                    <a:latin typeface="Comic Sans MS" panose="030F0702030302020204" pitchFamily="66" charset="0"/>
                  </a:rPr>
                  <a:t>= </a:t>
                </a:r>
                <a14:m>
                  <m:oMath xmlns:m="http://schemas.openxmlformats.org/officeDocument/2006/math">
                    <m:r>
                      <a:rPr lang="en-GB" sz="3200" b="1" i="1" dirty="0" smtClean="0">
                        <a:latin typeface="Cambria Math"/>
                      </a:rPr>
                      <m:t>𝒃</m:t>
                    </m:r>
                  </m:oMath>
                </a14:m>
                <a:endParaRPr lang="en-GB" sz="3200" b="1" dirty="0">
                  <a:latin typeface="Comic Sans MS" panose="030F0702030302020204" pitchFamily="66" charset="0"/>
                </a:endParaRPr>
              </a:p>
            </p:txBody>
          </p:sp>
        </mc:Choice>
        <mc:Fallback xmlns="">
          <p:sp>
            <p:nvSpPr>
              <p:cNvPr id="6" name="TextBox 5"/>
              <p:cNvSpPr txBox="1">
                <a:spLocks noRot="1" noChangeAspect="1" noMove="1" noResize="1" noEditPoints="1" noAdjustHandles="1" noChangeArrowheads="1" noChangeShapeType="1" noTextEdit="1"/>
              </p:cNvSpPr>
              <p:nvPr/>
            </p:nvSpPr>
            <p:spPr>
              <a:xfrm>
                <a:off x="2830608" y="557972"/>
                <a:ext cx="861133" cy="584775"/>
              </a:xfrm>
              <a:prstGeom prst="rect">
                <a:avLst/>
              </a:prstGeom>
              <a:blipFill rotWithShape="1">
                <a:blip r:embed="rId4"/>
                <a:stretch>
                  <a:fillRect l="-17606" t="-13684" b="-34737"/>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 name="TextBox 6"/>
              <p:cNvSpPr txBox="1"/>
              <p:nvPr/>
            </p:nvSpPr>
            <p:spPr>
              <a:xfrm>
                <a:off x="5026247" y="548680"/>
                <a:ext cx="841897" cy="584775"/>
              </a:xfrm>
              <a:prstGeom prst="rect">
                <a:avLst/>
              </a:prstGeom>
              <a:noFill/>
            </p:spPr>
            <p:txBody>
              <a:bodyPr wrap="none" rtlCol="0">
                <a:spAutoFit/>
              </a:bodyPr>
              <a:lstStyle/>
              <a:p>
                <a:r>
                  <a:rPr lang="en-GB" sz="3200" dirty="0">
                    <a:latin typeface="Comic Sans MS" panose="030F0702030302020204" pitchFamily="66" charset="0"/>
                  </a:rPr>
                  <a:t>= </a:t>
                </a:r>
                <a14:m>
                  <m:oMath xmlns:m="http://schemas.openxmlformats.org/officeDocument/2006/math">
                    <m:r>
                      <a:rPr lang="en-GB" sz="3200" b="1" i="1" dirty="0" smtClean="0">
                        <a:latin typeface="Cambria Math"/>
                      </a:rPr>
                      <m:t>𝒘</m:t>
                    </m:r>
                  </m:oMath>
                </a14:m>
                <a:endParaRPr lang="en-GB" sz="3200" b="1" dirty="0">
                  <a:latin typeface="Comic Sans MS" panose="030F0702030302020204" pitchFamily="66" charset="0"/>
                </a:endParaRPr>
              </a:p>
            </p:txBody>
          </p:sp>
        </mc:Choice>
        <mc:Fallback xmlns="">
          <p:sp>
            <p:nvSpPr>
              <p:cNvPr id="7" name="TextBox 6"/>
              <p:cNvSpPr txBox="1">
                <a:spLocks noRot="1" noChangeAspect="1" noMove="1" noResize="1" noEditPoints="1" noAdjustHandles="1" noChangeArrowheads="1" noChangeShapeType="1" noTextEdit="1"/>
              </p:cNvSpPr>
              <p:nvPr/>
            </p:nvSpPr>
            <p:spPr>
              <a:xfrm>
                <a:off x="5026247" y="548680"/>
                <a:ext cx="841897" cy="584775"/>
              </a:xfrm>
              <a:prstGeom prst="rect">
                <a:avLst/>
              </a:prstGeom>
              <a:blipFill rotWithShape="1">
                <a:blip r:embed="rId5"/>
                <a:stretch>
                  <a:fillRect l="-18841" t="-13542" b="-33333"/>
                </a:stretch>
              </a:blipFill>
            </p:spPr>
            <p:txBody>
              <a:bodyPr/>
              <a:lstStyle/>
              <a:p>
                <a:r>
                  <a:rPr lang="en-GB">
                    <a:noFill/>
                  </a:rPr>
                  <a:t> </a:t>
                </a:r>
              </a:p>
            </p:txBody>
          </p:sp>
        </mc:Fallback>
      </mc:AlternateContent>
      <p:sp>
        <p:nvSpPr>
          <p:cNvPr id="8" name="TextBox 7"/>
          <p:cNvSpPr txBox="1"/>
          <p:nvPr/>
        </p:nvSpPr>
        <p:spPr>
          <a:xfrm>
            <a:off x="1146081" y="692696"/>
            <a:ext cx="546945" cy="369332"/>
          </a:xfrm>
          <a:prstGeom prst="rect">
            <a:avLst/>
          </a:prstGeom>
          <a:noFill/>
        </p:spPr>
        <p:txBody>
          <a:bodyPr wrap="none" rtlCol="0">
            <a:spAutoFit/>
          </a:bodyPr>
          <a:lstStyle/>
          <a:p>
            <a:r>
              <a:rPr lang="en-GB" dirty="0">
                <a:latin typeface="Comic Sans MS" panose="030F0702030302020204" pitchFamily="66" charset="0"/>
              </a:rPr>
              <a:t>Let</a:t>
            </a:r>
          </a:p>
        </p:txBody>
      </p:sp>
      <mc:AlternateContent xmlns:mc="http://schemas.openxmlformats.org/markup-compatibility/2006" xmlns:a14="http://schemas.microsoft.com/office/drawing/2010/main">
        <mc:Choice Requires="a14">
          <p:sp>
            <p:nvSpPr>
              <p:cNvPr id="9" name="TextBox 8"/>
              <p:cNvSpPr txBox="1"/>
              <p:nvPr/>
            </p:nvSpPr>
            <p:spPr>
              <a:xfrm>
                <a:off x="1043608" y="1484784"/>
                <a:ext cx="7488910" cy="4592476"/>
              </a:xfrm>
              <a:prstGeom prst="rect">
                <a:avLst/>
              </a:prstGeom>
              <a:noFill/>
            </p:spPr>
            <p:txBody>
              <a:bodyPr wrap="none" rtlCol="0">
                <a:spAutoFit/>
              </a:bodyPr>
              <a:lstStyle/>
              <a:p>
                <a:r>
                  <a:rPr lang="en-GB" b="1" i="1" dirty="0">
                    <a:latin typeface="Times New Roman" panose="02020603050405020304" pitchFamily="18" charset="0"/>
                    <a:cs typeface="Times New Roman" panose="02020603050405020304" pitchFamily="18" charset="0"/>
                  </a:rPr>
                  <a:t>		      p</a:t>
                </a:r>
                <a:r>
                  <a:rPr lang="en-GB" dirty="0">
                    <a:latin typeface="Comic Sans MS" panose="030F0702030302020204" pitchFamily="66" charset="0"/>
                  </a:rPr>
                  <a:t>(2 balls identical) = </a:t>
                </a:r>
                <a:r>
                  <a:rPr lang="en-GB" b="1" i="1" dirty="0">
                    <a:latin typeface="Times New Roman" panose="02020603050405020304" pitchFamily="18" charset="0"/>
                    <a:cs typeface="Times New Roman" panose="02020603050405020304" pitchFamily="18" charset="0"/>
                  </a:rPr>
                  <a:t>p </a:t>
                </a:r>
                <a:r>
                  <a:rPr lang="en-GB" dirty="0">
                    <a:latin typeface="Comic Sans MS" panose="030F0702030302020204" pitchFamily="66" charset="0"/>
                  </a:rPr>
                  <a:t>(</a:t>
                </a:r>
                <a:r>
                  <a:rPr lang="en-GB" dirty="0" err="1">
                    <a:latin typeface="Comic Sans MS" panose="030F0702030302020204" pitchFamily="66" charset="0"/>
                  </a:rPr>
                  <a:t>b,b</a:t>
                </a:r>
                <a:r>
                  <a:rPr lang="en-GB" dirty="0">
                    <a:latin typeface="Comic Sans MS" panose="030F0702030302020204" pitchFamily="66" charset="0"/>
                  </a:rPr>
                  <a:t> or </a:t>
                </a:r>
                <a:r>
                  <a:rPr lang="en-GB" dirty="0" err="1">
                    <a:latin typeface="Comic Sans MS" panose="030F0702030302020204" pitchFamily="66" charset="0"/>
                  </a:rPr>
                  <a:t>w,w</a:t>
                </a:r>
                <a:r>
                  <a:rPr lang="en-GB" dirty="0">
                    <a:latin typeface="Comic Sans MS" panose="030F0702030302020204" pitchFamily="66" charset="0"/>
                  </a:rPr>
                  <a:t>)</a:t>
                </a:r>
              </a:p>
              <a:p>
                <a:endParaRPr lang="en-GB" dirty="0">
                  <a:latin typeface="Comic Sans MS" panose="030F0702030302020204" pitchFamily="66" charset="0"/>
                </a:endParaRPr>
              </a:p>
              <a:p>
                <a:r>
                  <a:rPr lang="en-GB" dirty="0">
                    <a:latin typeface="Comic Sans MS" panose="030F0702030302020204" pitchFamily="66" charset="0"/>
                  </a:rPr>
                  <a:t>Since the probabilities are mutually exclusive we can write:</a:t>
                </a:r>
              </a:p>
              <a:p>
                <a:endParaRPr lang="en-GB" b="0" i="1" dirty="0">
                  <a:latin typeface="Cambria Math"/>
                </a:endParaRPr>
              </a:p>
              <a:p>
                <a:r>
                  <a:rPr lang="en-GB" b="0" dirty="0"/>
                  <a:t> 		            </a:t>
                </a:r>
                <a14:m>
                  <m:oMath xmlns:m="http://schemas.openxmlformats.org/officeDocument/2006/math">
                    <m:r>
                      <a:rPr lang="en-GB" b="0" i="1" smtClean="0">
                        <a:latin typeface="Cambria Math"/>
                      </a:rPr>
                      <m:t>𝑝</m:t>
                    </m:r>
                    <m:d>
                      <m:dPr>
                        <m:ctrlPr>
                          <a:rPr lang="en-GB" b="0" i="1" smtClean="0">
                            <a:latin typeface="Cambria Math" panose="02040503050406030204" pitchFamily="18" charset="0"/>
                          </a:rPr>
                        </m:ctrlPr>
                      </m:dPr>
                      <m:e>
                        <m:r>
                          <a:rPr lang="en-GB" b="0" i="1" smtClean="0">
                            <a:latin typeface="Cambria Math"/>
                          </a:rPr>
                          <m:t>𝑏</m:t>
                        </m:r>
                        <m:r>
                          <a:rPr lang="en-GB" b="0" i="1" smtClean="0">
                            <a:latin typeface="Cambria Math"/>
                          </a:rPr>
                          <m:t>,</m:t>
                        </m:r>
                        <m:r>
                          <a:rPr lang="en-GB" b="0" i="1" smtClean="0">
                            <a:latin typeface="Cambria Math"/>
                          </a:rPr>
                          <m:t>𝑏</m:t>
                        </m:r>
                      </m:e>
                    </m:d>
                    <m:r>
                      <a:rPr lang="en-GB" b="0" i="1" smtClean="0">
                        <a:latin typeface="Cambria Math"/>
                      </a:rPr>
                      <m:t>+</m:t>
                    </m:r>
                    <m:r>
                      <a:rPr lang="en-GB" b="0" i="1" smtClean="0">
                        <a:latin typeface="Cambria Math"/>
                      </a:rPr>
                      <m:t>𝑝</m:t>
                    </m:r>
                    <m:d>
                      <m:dPr>
                        <m:ctrlPr>
                          <a:rPr lang="en-GB" b="0" i="1" smtClean="0">
                            <a:latin typeface="Cambria Math" panose="02040503050406030204" pitchFamily="18" charset="0"/>
                          </a:rPr>
                        </m:ctrlPr>
                      </m:dPr>
                      <m:e>
                        <m:r>
                          <a:rPr lang="en-GB" b="0" i="1" smtClean="0">
                            <a:latin typeface="Cambria Math"/>
                          </a:rPr>
                          <m:t>𝑤</m:t>
                        </m:r>
                        <m:r>
                          <a:rPr lang="en-GB" b="0" i="1" smtClean="0">
                            <a:latin typeface="Cambria Math"/>
                          </a:rPr>
                          <m:t>,</m:t>
                        </m:r>
                        <m:r>
                          <a:rPr lang="en-GB" b="0" i="1" smtClean="0">
                            <a:latin typeface="Cambria Math"/>
                          </a:rPr>
                          <m:t>𝑤</m:t>
                        </m:r>
                      </m:e>
                    </m:d>
                    <m:r>
                      <a:rPr lang="en-GB" b="0" i="1" smtClean="0">
                        <a:latin typeface="Cambria Math"/>
                      </a:rPr>
                      <m:t>=</m:t>
                    </m:r>
                    <m:f>
                      <m:fPr>
                        <m:ctrlPr>
                          <a:rPr lang="en-GB" b="0" i="1" smtClean="0">
                            <a:latin typeface="Cambria Math" panose="02040503050406030204" pitchFamily="18" charset="0"/>
                          </a:rPr>
                        </m:ctrlPr>
                      </m:fPr>
                      <m:num>
                        <m:r>
                          <a:rPr lang="en-GB" b="0" i="1" smtClean="0">
                            <a:latin typeface="Cambria Math"/>
                          </a:rPr>
                          <m:t>1</m:t>
                        </m:r>
                      </m:num>
                      <m:den>
                        <m:r>
                          <a:rPr lang="en-GB" b="0" i="1" smtClean="0">
                            <a:latin typeface="Cambria Math"/>
                          </a:rPr>
                          <m:t>2</m:t>
                        </m:r>
                      </m:den>
                    </m:f>
                  </m:oMath>
                </a14:m>
                <a:endParaRPr lang="en-GB" dirty="0">
                  <a:latin typeface="Comic Sans MS" panose="030F0702030302020204" pitchFamily="66" charset="0"/>
                </a:endParaRPr>
              </a:p>
              <a:p>
                <a:endParaRPr lang="en-GB" dirty="0">
                  <a:latin typeface="Comic Sans MS" panose="030F0702030302020204" pitchFamily="66" charset="0"/>
                </a:endParaRPr>
              </a:p>
              <a:p>
                <a:r>
                  <a:rPr lang="en-GB" dirty="0"/>
                  <a:t> 	</a:t>
                </a:r>
                <a14:m>
                  <m:oMath xmlns:m="http://schemas.openxmlformats.org/officeDocument/2006/math">
                    <m:f>
                      <m:fPr>
                        <m:ctrlPr>
                          <a:rPr lang="en-GB" i="1" smtClean="0">
                            <a:latin typeface="Cambria Math" panose="02040503050406030204" pitchFamily="18" charset="0"/>
                          </a:rPr>
                        </m:ctrlPr>
                      </m:fPr>
                      <m:num>
                        <m:r>
                          <a:rPr lang="en-GB" b="0" i="1" smtClean="0">
                            <a:latin typeface="Cambria Math"/>
                          </a:rPr>
                          <m:t>𝑏</m:t>
                        </m:r>
                      </m:num>
                      <m:den>
                        <m:d>
                          <m:dPr>
                            <m:ctrlPr>
                              <a:rPr lang="en-GB" i="1" smtClean="0">
                                <a:latin typeface="Cambria Math" panose="02040503050406030204" pitchFamily="18" charset="0"/>
                              </a:rPr>
                            </m:ctrlPr>
                          </m:dPr>
                          <m:e>
                            <m:r>
                              <a:rPr lang="en-GB" b="0" i="1" smtClean="0">
                                <a:latin typeface="Cambria Math"/>
                              </a:rPr>
                              <m:t>𝑏</m:t>
                            </m:r>
                            <m:r>
                              <a:rPr lang="en-GB" b="0" i="1" smtClean="0">
                                <a:latin typeface="Cambria Math"/>
                              </a:rPr>
                              <m:t>+</m:t>
                            </m:r>
                            <m:r>
                              <a:rPr lang="en-GB" b="0" i="1" smtClean="0">
                                <a:latin typeface="Cambria Math"/>
                              </a:rPr>
                              <m:t>𝑤</m:t>
                            </m:r>
                          </m:e>
                        </m:d>
                      </m:den>
                    </m:f>
                    <m:r>
                      <a:rPr lang="en-GB" i="1" smtClean="0">
                        <a:latin typeface="Cambria Math"/>
                        <a:ea typeface="Cambria Math"/>
                      </a:rPr>
                      <m:t>×</m:t>
                    </m:r>
                    <m:f>
                      <m:fPr>
                        <m:ctrlPr>
                          <a:rPr lang="en-GB" i="1" smtClean="0">
                            <a:latin typeface="Cambria Math" panose="02040503050406030204" pitchFamily="18" charset="0"/>
                          </a:rPr>
                        </m:ctrlPr>
                      </m:fPr>
                      <m:num>
                        <m:d>
                          <m:dPr>
                            <m:ctrlPr>
                              <a:rPr lang="en-GB" i="1" smtClean="0">
                                <a:latin typeface="Cambria Math" panose="02040503050406030204" pitchFamily="18" charset="0"/>
                              </a:rPr>
                            </m:ctrlPr>
                          </m:dPr>
                          <m:e>
                            <m:r>
                              <a:rPr lang="en-GB" b="0" i="1" smtClean="0">
                                <a:latin typeface="Cambria Math"/>
                              </a:rPr>
                              <m:t>𝑏</m:t>
                            </m:r>
                            <m:r>
                              <a:rPr lang="en-GB" b="0" i="1" smtClean="0">
                                <a:latin typeface="Cambria Math"/>
                              </a:rPr>
                              <m:t>−1</m:t>
                            </m:r>
                          </m:e>
                        </m:d>
                      </m:num>
                      <m:den>
                        <m:d>
                          <m:dPr>
                            <m:ctrlPr>
                              <a:rPr lang="en-GB" i="1" smtClean="0">
                                <a:latin typeface="Cambria Math" panose="02040503050406030204" pitchFamily="18" charset="0"/>
                              </a:rPr>
                            </m:ctrlPr>
                          </m:dPr>
                          <m:e>
                            <m:r>
                              <a:rPr lang="en-GB" b="0" i="1" smtClean="0">
                                <a:latin typeface="Cambria Math"/>
                              </a:rPr>
                              <m:t>𝑏</m:t>
                            </m:r>
                            <m:r>
                              <a:rPr lang="en-GB" b="0" i="1" smtClean="0">
                                <a:latin typeface="Cambria Math"/>
                              </a:rPr>
                              <m:t>+</m:t>
                            </m:r>
                            <m:r>
                              <a:rPr lang="en-GB" b="0" i="1" smtClean="0">
                                <a:latin typeface="Cambria Math"/>
                              </a:rPr>
                              <m:t>𝑤</m:t>
                            </m:r>
                            <m:r>
                              <a:rPr lang="en-GB" b="0" i="1" smtClean="0">
                                <a:latin typeface="Cambria Math"/>
                              </a:rPr>
                              <m:t>−1</m:t>
                            </m:r>
                          </m:e>
                        </m:d>
                      </m:den>
                    </m:f>
                    <m:r>
                      <a:rPr lang="en-GB" b="0" i="1" smtClean="0">
                        <a:latin typeface="Cambria Math"/>
                      </a:rPr>
                      <m:t>+</m:t>
                    </m:r>
                    <m:f>
                      <m:fPr>
                        <m:ctrlPr>
                          <a:rPr lang="en-GB" b="0" i="1" smtClean="0">
                            <a:latin typeface="Cambria Math" panose="02040503050406030204" pitchFamily="18" charset="0"/>
                          </a:rPr>
                        </m:ctrlPr>
                      </m:fPr>
                      <m:num>
                        <m:r>
                          <a:rPr lang="en-GB" b="0" i="1" smtClean="0">
                            <a:latin typeface="Cambria Math"/>
                          </a:rPr>
                          <m:t>𝑤</m:t>
                        </m:r>
                      </m:num>
                      <m:den>
                        <m:d>
                          <m:dPr>
                            <m:ctrlPr>
                              <a:rPr lang="en-GB" b="0" i="1" smtClean="0">
                                <a:latin typeface="Cambria Math" panose="02040503050406030204" pitchFamily="18" charset="0"/>
                              </a:rPr>
                            </m:ctrlPr>
                          </m:dPr>
                          <m:e>
                            <m:r>
                              <a:rPr lang="en-GB" b="0" i="1" smtClean="0">
                                <a:latin typeface="Cambria Math"/>
                              </a:rPr>
                              <m:t>𝑏</m:t>
                            </m:r>
                            <m:r>
                              <a:rPr lang="en-GB" b="0" i="1" smtClean="0">
                                <a:latin typeface="Cambria Math"/>
                              </a:rPr>
                              <m:t>+</m:t>
                            </m:r>
                            <m:r>
                              <a:rPr lang="en-GB" b="0" i="1" smtClean="0">
                                <a:latin typeface="Cambria Math"/>
                              </a:rPr>
                              <m:t>𝑤</m:t>
                            </m:r>
                          </m:e>
                        </m:d>
                      </m:den>
                    </m:f>
                    <m:r>
                      <a:rPr lang="en-GB" b="0" i="1" smtClean="0">
                        <a:latin typeface="Cambria Math"/>
                        <a:ea typeface="Cambria Math"/>
                      </a:rPr>
                      <m:t>×</m:t>
                    </m:r>
                    <m:f>
                      <m:fPr>
                        <m:ctrlPr>
                          <a:rPr lang="en-GB" b="0" i="1" smtClean="0">
                            <a:latin typeface="Cambria Math" panose="02040503050406030204" pitchFamily="18" charset="0"/>
                          </a:rPr>
                        </m:ctrlPr>
                      </m:fPr>
                      <m:num>
                        <m:d>
                          <m:dPr>
                            <m:ctrlPr>
                              <a:rPr lang="en-GB" b="0" i="1" smtClean="0">
                                <a:latin typeface="Cambria Math" panose="02040503050406030204" pitchFamily="18" charset="0"/>
                              </a:rPr>
                            </m:ctrlPr>
                          </m:dPr>
                          <m:e>
                            <m:r>
                              <a:rPr lang="en-GB" b="0" i="1" smtClean="0">
                                <a:latin typeface="Cambria Math"/>
                              </a:rPr>
                              <m:t>𝑤</m:t>
                            </m:r>
                            <m:r>
                              <a:rPr lang="en-GB" b="0" i="1" smtClean="0">
                                <a:latin typeface="Cambria Math"/>
                              </a:rPr>
                              <m:t>−1</m:t>
                            </m:r>
                          </m:e>
                        </m:d>
                      </m:num>
                      <m:den>
                        <m:d>
                          <m:dPr>
                            <m:ctrlPr>
                              <a:rPr lang="en-GB" b="0" i="1" smtClean="0">
                                <a:latin typeface="Cambria Math" panose="02040503050406030204" pitchFamily="18" charset="0"/>
                              </a:rPr>
                            </m:ctrlPr>
                          </m:dPr>
                          <m:e>
                            <m:r>
                              <a:rPr lang="en-GB" b="0" i="1" smtClean="0">
                                <a:latin typeface="Cambria Math"/>
                              </a:rPr>
                              <m:t>𝑏</m:t>
                            </m:r>
                            <m:r>
                              <a:rPr lang="en-GB" b="0" i="1" smtClean="0">
                                <a:latin typeface="Cambria Math"/>
                              </a:rPr>
                              <m:t>+</m:t>
                            </m:r>
                            <m:r>
                              <a:rPr lang="en-GB" b="0" i="1" smtClean="0">
                                <a:latin typeface="Cambria Math"/>
                              </a:rPr>
                              <m:t>𝑤</m:t>
                            </m:r>
                            <m:r>
                              <a:rPr lang="en-GB" b="0" i="1" smtClean="0">
                                <a:latin typeface="Cambria Math"/>
                              </a:rPr>
                              <m:t>−1</m:t>
                            </m:r>
                          </m:e>
                        </m:d>
                      </m:den>
                    </m:f>
                    <m:r>
                      <a:rPr lang="en-GB" b="0" i="1" smtClean="0">
                        <a:latin typeface="Cambria Math"/>
                      </a:rPr>
                      <m:t>=</m:t>
                    </m:r>
                    <m:f>
                      <m:fPr>
                        <m:ctrlPr>
                          <a:rPr lang="en-GB" b="0" i="1" smtClean="0">
                            <a:latin typeface="Cambria Math" panose="02040503050406030204" pitchFamily="18" charset="0"/>
                          </a:rPr>
                        </m:ctrlPr>
                      </m:fPr>
                      <m:num>
                        <m:r>
                          <a:rPr lang="en-GB" b="0" i="1" smtClean="0">
                            <a:latin typeface="Cambria Math"/>
                          </a:rPr>
                          <m:t>1</m:t>
                        </m:r>
                      </m:num>
                      <m:den>
                        <m:r>
                          <a:rPr lang="en-GB" b="0" i="1" smtClean="0">
                            <a:latin typeface="Cambria Math"/>
                          </a:rPr>
                          <m:t>2</m:t>
                        </m:r>
                      </m:den>
                    </m:f>
                  </m:oMath>
                </a14:m>
                <a:endParaRPr lang="en-GB" dirty="0">
                  <a:latin typeface="Comic Sans MS" panose="030F0702030302020204" pitchFamily="66" charset="0"/>
                </a:endParaRPr>
              </a:p>
              <a:p>
                <a:endParaRPr lang="en-GB" dirty="0">
                  <a:latin typeface="Comic Sans MS" panose="030F0702030302020204" pitchFamily="66" charset="0"/>
                </a:endParaRPr>
              </a:p>
              <a:p>
                <a:r>
                  <a:rPr lang="en-GB" b="0" dirty="0"/>
                  <a:t> 		</a:t>
                </a:r>
                <a14:m>
                  <m:oMath xmlns:m="http://schemas.openxmlformats.org/officeDocument/2006/math">
                    <m:r>
                      <a:rPr lang="en-GB" b="0" i="1" smtClean="0">
                        <a:latin typeface="Cambria Math"/>
                      </a:rPr>
                      <m:t>2</m:t>
                    </m:r>
                    <m:r>
                      <a:rPr lang="en-GB" b="0" i="1" smtClean="0">
                        <a:latin typeface="Cambria Math"/>
                      </a:rPr>
                      <m:t>𝑏</m:t>
                    </m:r>
                    <m:d>
                      <m:dPr>
                        <m:ctrlPr>
                          <a:rPr lang="en-GB" b="0" i="1" smtClean="0">
                            <a:latin typeface="Cambria Math" panose="02040503050406030204" pitchFamily="18" charset="0"/>
                          </a:rPr>
                        </m:ctrlPr>
                      </m:dPr>
                      <m:e>
                        <m:r>
                          <a:rPr lang="en-GB" b="0" i="1" smtClean="0">
                            <a:latin typeface="Cambria Math"/>
                          </a:rPr>
                          <m:t>𝑏</m:t>
                        </m:r>
                        <m:r>
                          <a:rPr lang="en-GB" b="0" i="1" smtClean="0">
                            <a:latin typeface="Cambria Math"/>
                          </a:rPr>
                          <m:t>−1</m:t>
                        </m:r>
                      </m:e>
                    </m:d>
                    <m:r>
                      <a:rPr lang="en-GB" b="0" i="1" smtClean="0">
                        <a:latin typeface="Cambria Math"/>
                      </a:rPr>
                      <m:t>+2</m:t>
                    </m:r>
                    <m:r>
                      <a:rPr lang="en-GB" b="0" i="1" smtClean="0">
                        <a:latin typeface="Cambria Math"/>
                      </a:rPr>
                      <m:t>𝑤</m:t>
                    </m:r>
                    <m:d>
                      <m:dPr>
                        <m:ctrlPr>
                          <a:rPr lang="en-GB" b="0" i="1" smtClean="0">
                            <a:latin typeface="Cambria Math" panose="02040503050406030204" pitchFamily="18" charset="0"/>
                          </a:rPr>
                        </m:ctrlPr>
                      </m:dPr>
                      <m:e>
                        <m:r>
                          <a:rPr lang="en-GB" b="0" i="1" smtClean="0">
                            <a:latin typeface="Cambria Math"/>
                          </a:rPr>
                          <m:t>𝑤</m:t>
                        </m:r>
                        <m:r>
                          <a:rPr lang="en-GB" b="0" i="1" smtClean="0">
                            <a:latin typeface="Cambria Math"/>
                          </a:rPr>
                          <m:t>−1</m:t>
                        </m:r>
                      </m:e>
                    </m:d>
                    <m:r>
                      <a:rPr lang="en-GB" b="0" i="1" smtClean="0">
                        <a:latin typeface="Cambria Math"/>
                      </a:rPr>
                      <m:t>=</m:t>
                    </m:r>
                    <m:d>
                      <m:dPr>
                        <m:ctrlPr>
                          <a:rPr lang="en-GB" b="0" i="1" smtClean="0">
                            <a:latin typeface="Cambria Math" panose="02040503050406030204" pitchFamily="18" charset="0"/>
                          </a:rPr>
                        </m:ctrlPr>
                      </m:dPr>
                      <m:e>
                        <m:r>
                          <a:rPr lang="en-GB" b="0" i="1" smtClean="0">
                            <a:latin typeface="Cambria Math"/>
                          </a:rPr>
                          <m:t>𝑏</m:t>
                        </m:r>
                        <m:r>
                          <a:rPr lang="en-GB" b="0" i="1" smtClean="0">
                            <a:latin typeface="Cambria Math"/>
                          </a:rPr>
                          <m:t>+</m:t>
                        </m:r>
                        <m:r>
                          <a:rPr lang="en-GB" b="0" i="1" smtClean="0">
                            <a:latin typeface="Cambria Math"/>
                          </a:rPr>
                          <m:t>𝑤</m:t>
                        </m:r>
                      </m:e>
                    </m:d>
                    <m:d>
                      <m:dPr>
                        <m:ctrlPr>
                          <a:rPr lang="en-GB" b="0" i="1" smtClean="0">
                            <a:latin typeface="Cambria Math" panose="02040503050406030204" pitchFamily="18" charset="0"/>
                          </a:rPr>
                        </m:ctrlPr>
                      </m:dPr>
                      <m:e>
                        <m:r>
                          <a:rPr lang="en-GB" b="0" i="1" smtClean="0">
                            <a:latin typeface="Cambria Math"/>
                          </a:rPr>
                          <m:t>𝑏</m:t>
                        </m:r>
                        <m:r>
                          <a:rPr lang="en-GB" b="0" i="1" smtClean="0">
                            <a:latin typeface="Cambria Math"/>
                          </a:rPr>
                          <m:t>+</m:t>
                        </m:r>
                        <m:r>
                          <a:rPr lang="en-GB" b="0" i="1" smtClean="0">
                            <a:latin typeface="Cambria Math"/>
                          </a:rPr>
                          <m:t>𝑤</m:t>
                        </m:r>
                        <m:r>
                          <a:rPr lang="en-GB" b="0" i="1" smtClean="0">
                            <a:latin typeface="Cambria Math"/>
                          </a:rPr>
                          <m:t>−1</m:t>
                        </m:r>
                      </m:e>
                    </m:d>
                  </m:oMath>
                </a14:m>
                <a:endParaRPr lang="en-GB" dirty="0">
                  <a:latin typeface="Comic Sans MS" panose="030F0702030302020204" pitchFamily="66" charset="0"/>
                </a:endParaRPr>
              </a:p>
              <a:p>
                <a:endParaRPr lang="en-GB" dirty="0">
                  <a:latin typeface="Comic Sans MS" panose="030F0702030302020204" pitchFamily="66" charset="0"/>
                </a:endParaRPr>
              </a:p>
              <a:p>
                <a:r>
                  <a:rPr lang="en-GB" b="0" dirty="0"/>
                  <a:t> 		   </a:t>
                </a:r>
                <a14:m>
                  <m:oMath xmlns:m="http://schemas.openxmlformats.org/officeDocument/2006/math">
                    <m:r>
                      <a:rPr lang="en-GB" b="0" i="1" smtClean="0">
                        <a:latin typeface="Cambria Math"/>
                      </a:rPr>
                      <m:t>2</m:t>
                    </m:r>
                    <m:sSup>
                      <m:sSupPr>
                        <m:ctrlPr>
                          <a:rPr lang="en-GB" b="0" i="1" smtClean="0">
                            <a:latin typeface="Cambria Math" panose="02040503050406030204" pitchFamily="18" charset="0"/>
                          </a:rPr>
                        </m:ctrlPr>
                      </m:sSupPr>
                      <m:e>
                        <m:r>
                          <a:rPr lang="en-GB" b="0" i="1" smtClean="0">
                            <a:latin typeface="Cambria Math"/>
                          </a:rPr>
                          <m:t>𝑏</m:t>
                        </m:r>
                      </m:e>
                      <m:sup>
                        <m:r>
                          <a:rPr lang="en-GB" b="0" i="1" smtClean="0">
                            <a:latin typeface="Cambria Math"/>
                          </a:rPr>
                          <m:t>2</m:t>
                        </m:r>
                      </m:sup>
                    </m:sSup>
                    <m:r>
                      <a:rPr lang="en-GB" b="0" i="1" smtClean="0">
                        <a:latin typeface="Cambria Math"/>
                      </a:rPr>
                      <m:t>−2</m:t>
                    </m:r>
                    <m:r>
                      <a:rPr lang="en-GB" b="0" i="1" smtClean="0">
                        <a:latin typeface="Cambria Math"/>
                      </a:rPr>
                      <m:t>𝑏</m:t>
                    </m:r>
                    <m:r>
                      <a:rPr lang="en-GB" b="0" i="1" smtClean="0">
                        <a:latin typeface="Cambria Math"/>
                      </a:rPr>
                      <m:t>+2</m:t>
                    </m:r>
                    <m:sSup>
                      <m:sSupPr>
                        <m:ctrlPr>
                          <a:rPr lang="en-GB" b="0" i="1" smtClean="0">
                            <a:latin typeface="Cambria Math" panose="02040503050406030204" pitchFamily="18" charset="0"/>
                          </a:rPr>
                        </m:ctrlPr>
                      </m:sSupPr>
                      <m:e>
                        <m:r>
                          <a:rPr lang="en-GB" b="0" i="1" smtClean="0">
                            <a:latin typeface="Cambria Math"/>
                          </a:rPr>
                          <m:t>𝑤</m:t>
                        </m:r>
                      </m:e>
                      <m:sup>
                        <m:r>
                          <a:rPr lang="en-GB" b="0" i="1" smtClean="0">
                            <a:latin typeface="Cambria Math"/>
                          </a:rPr>
                          <m:t>2</m:t>
                        </m:r>
                      </m:sup>
                    </m:sSup>
                    <m:r>
                      <a:rPr lang="en-GB" b="0" i="1" smtClean="0">
                        <a:latin typeface="Cambria Math"/>
                      </a:rPr>
                      <m:t>−2</m:t>
                    </m:r>
                    <m:r>
                      <a:rPr lang="en-GB" b="0" i="1" smtClean="0">
                        <a:latin typeface="Cambria Math"/>
                      </a:rPr>
                      <m:t>𝑤</m:t>
                    </m:r>
                    <m:r>
                      <a:rPr lang="en-GB" b="0" i="1" smtClean="0">
                        <a:latin typeface="Cambria Math"/>
                      </a:rPr>
                      <m:t>=</m:t>
                    </m:r>
                    <m:sSup>
                      <m:sSupPr>
                        <m:ctrlPr>
                          <a:rPr lang="en-GB" b="0" i="1" smtClean="0">
                            <a:latin typeface="Cambria Math" panose="02040503050406030204" pitchFamily="18" charset="0"/>
                          </a:rPr>
                        </m:ctrlPr>
                      </m:sSupPr>
                      <m:e>
                        <m:r>
                          <a:rPr lang="en-GB" b="0" i="1" smtClean="0">
                            <a:latin typeface="Cambria Math"/>
                          </a:rPr>
                          <m:t>𝑏</m:t>
                        </m:r>
                      </m:e>
                      <m:sup>
                        <m:r>
                          <a:rPr lang="en-GB" b="0" i="1" smtClean="0">
                            <a:latin typeface="Cambria Math"/>
                          </a:rPr>
                          <m:t>2</m:t>
                        </m:r>
                      </m:sup>
                    </m:sSup>
                    <m:r>
                      <a:rPr lang="en-GB" b="0" i="1" smtClean="0">
                        <a:latin typeface="Cambria Math"/>
                      </a:rPr>
                      <m:t>+</m:t>
                    </m:r>
                    <m:r>
                      <a:rPr lang="en-GB" b="0" i="1" smtClean="0">
                        <a:latin typeface="Cambria Math"/>
                      </a:rPr>
                      <m:t>𝑏𝑤</m:t>
                    </m:r>
                    <m:r>
                      <a:rPr lang="en-GB" b="0" i="1" smtClean="0">
                        <a:latin typeface="Cambria Math"/>
                      </a:rPr>
                      <m:t>−</m:t>
                    </m:r>
                    <m:r>
                      <a:rPr lang="en-GB" b="0" i="1" smtClean="0">
                        <a:latin typeface="Cambria Math"/>
                      </a:rPr>
                      <m:t>𝑏</m:t>
                    </m:r>
                    <m:r>
                      <a:rPr lang="en-GB" b="0" i="1" smtClean="0">
                        <a:latin typeface="Cambria Math"/>
                      </a:rPr>
                      <m:t>+</m:t>
                    </m:r>
                    <m:r>
                      <a:rPr lang="en-GB" b="0" i="1" smtClean="0">
                        <a:latin typeface="Cambria Math"/>
                      </a:rPr>
                      <m:t>𝑏𝑤</m:t>
                    </m:r>
                    <m:r>
                      <a:rPr lang="en-GB" b="0" i="1" smtClean="0">
                        <a:latin typeface="Cambria Math"/>
                      </a:rPr>
                      <m:t>+</m:t>
                    </m:r>
                    <m:sSup>
                      <m:sSupPr>
                        <m:ctrlPr>
                          <a:rPr lang="en-GB" b="0" i="1" smtClean="0">
                            <a:latin typeface="Cambria Math" panose="02040503050406030204" pitchFamily="18" charset="0"/>
                          </a:rPr>
                        </m:ctrlPr>
                      </m:sSupPr>
                      <m:e>
                        <m:r>
                          <a:rPr lang="en-GB" b="0" i="1" smtClean="0">
                            <a:latin typeface="Cambria Math"/>
                          </a:rPr>
                          <m:t>𝑤</m:t>
                        </m:r>
                      </m:e>
                      <m:sup>
                        <m:r>
                          <a:rPr lang="en-GB" b="0" i="1" smtClean="0">
                            <a:latin typeface="Cambria Math"/>
                          </a:rPr>
                          <m:t>2</m:t>
                        </m:r>
                      </m:sup>
                    </m:sSup>
                    <m:r>
                      <a:rPr lang="en-GB" b="0" i="1" smtClean="0">
                        <a:latin typeface="Cambria Math"/>
                      </a:rPr>
                      <m:t>−</m:t>
                    </m:r>
                    <m:r>
                      <a:rPr lang="en-GB" b="0" i="1" smtClean="0">
                        <a:latin typeface="Cambria Math"/>
                      </a:rPr>
                      <m:t>𝑤</m:t>
                    </m:r>
                  </m:oMath>
                </a14:m>
                <a:endParaRPr lang="en-GB" dirty="0">
                  <a:latin typeface="Comic Sans MS" panose="030F0702030302020204" pitchFamily="66" charset="0"/>
                </a:endParaRPr>
              </a:p>
              <a:p>
                <a:endParaRPr lang="en-GB" dirty="0">
                  <a:latin typeface="Comic Sans MS" panose="030F0702030302020204" pitchFamily="66" charset="0"/>
                </a:endParaRPr>
              </a:p>
              <a:p>
                <a:r>
                  <a:rPr lang="en-GB" dirty="0"/>
                  <a:t> 		</a:t>
                </a:r>
                <a14:m>
                  <m:oMath xmlns:m="http://schemas.openxmlformats.org/officeDocument/2006/math">
                    <m:sSup>
                      <m:sSupPr>
                        <m:ctrlPr>
                          <a:rPr lang="en-GB" i="1" smtClean="0">
                            <a:latin typeface="Cambria Math" panose="02040503050406030204" pitchFamily="18" charset="0"/>
                          </a:rPr>
                        </m:ctrlPr>
                      </m:sSupPr>
                      <m:e>
                        <m:r>
                          <a:rPr lang="en-GB" b="0" i="1" smtClean="0">
                            <a:latin typeface="Cambria Math"/>
                          </a:rPr>
                          <m:t>𝑏</m:t>
                        </m:r>
                      </m:e>
                      <m:sup>
                        <m:r>
                          <a:rPr lang="en-GB" b="0" i="1" smtClean="0">
                            <a:latin typeface="Cambria Math"/>
                          </a:rPr>
                          <m:t>2</m:t>
                        </m:r>
                      </m:sup>
                    </m:sSup>
                    <m:r>
                      <a:rPr lang="en-GB" b="0" i="1" smtClean="0">
                        <a:latin typeface="Cambria Math"/>
                      </a:rPr>
                      <m:t>−2</m:t>
                    </m:r>
                    <m:r>
                      <a:rPr lang="en-GB" b="0" i="1" smtClean="0">
                        <a:latin typeface="Cambria Math"/>
                      </a:rPr>
                      <m:t>𝑏𝑤</m:t>
                    </m:r>
                    <m:r>
                      <a:rPr lang="en-GB" b="0" i="1" smtClean="0">
                        <a:latin typeface="Cambria Math"/>
                      </a:rPr>
                      <m:t>+</m:t>
                    </m:r>
                    <m:sSup>
                      <m:sSupPr>
                        <m:ctrlPr>
                          <a:rPr lang="en-GB" b="0" i="1" smtClean="0">
                            <a:latin typeface="Cambria Math" panose="02040503050406030204" pitchFamily="18" charset="0"/>
                          </a:rPr>
                        </m:ctrlPr>
                      </m:sSupPr>
                      <m:e>
                        <m:r>
                          <a:rPr lang="en-GB" b="0" i="1" smtClean="0">
                            <a:latin typeface="Cambria Math"/>
                          </a:rPr>
                          <m:t>𝑤</m:t>
                        </m:r>
                      </m:e>
                      <m:sup>
                        <m:r>
                          <a:rPr lang="en-GB" b="0" i="1" smtClean="0">
                            <a:latin typeface="Cambria Math"/>
                          </a:rPr>
                          <m:t>2</m:t>
                        </m:r>
                      </m:sup>
                    </m:sSup>
                    <m:r>
                      <a:rPr lang="en-GB" b="0" i="1" smtClean="0">
                        <a:latin typeface="Cambria Math"/>
                      </a:rPr>
                      <m:t>−</m:t>
                    </m:r>
                    <m:r>
                      <a:rPr lang="en-GB" b="0" i="1" smtClean="0">
                        <a:latin typeface="Cambria Math"/>
                      </a:rPr>
                      <m:t>𝑏</m:t>
                    </m:r>
                    <m:r>
                      <a:rPr lang="en-GB" b="0" i="1" smtClean="0">
                        <a:latin typeface="Cambria Math"/>
                      </a:rPr>
                      <m:t>−</m:t>
                    </m:r>
                    <m:r>
                      <a:rPr lang="en-GB" b="0" i="1" smtClean="0">
                        <a:latin typeface="Cambria Math"/>
                      </a:rPr>
                      <m:t>𝑤</m:t>
                    </m:r>
                    <m:r>
                      <a:rPr lang="en-GB" b="0" i="1" smtClean="0">
                        <a:latin typeface="Cambria Math"/>
                      </a:rPr>
                      <m:t>=0</m:t>
                    </m:r>
                  </m:oMath>
                </a14:m>
                <a:endParaRPr lang="en-GB" dirty="0">
                  <a:latin typeface="Comic Sans MS" panose="030F0702030302020204" pitchFamily="66" charset="0"/>
                </a:endParaRPr>
              </a:p>
              <a:p>
                <a:endParaRPr lang="en-GB" dirty="0">
                  <a:latin typeface="Comic Sans MS" panose="030F0702030302020204" pitchFamily="66" charset="0"/>
                </a:endParaRPr>
              </a:p>
              <a:p>
                <a:pPr/>
                <a14:m>
                  <m:oMathPara xmlns:m="http://schemas.openxmlformats.org/officeDocument/2006/math">
                    <m:oMathParaPr>
                      <m:jc m:val="centerGroup"/>
                    </m:oMathParaPr>
                    <m:oMath xmlns:m="http://schemas.openxmlformats.org/officeDocument/2006/math">
                      <m:sSup>
                        <m:sSupPr>
                          <m:ctrlPr>
                            <a:rPr lang="en-GB" i="1" smtClean="0">
                              <a:latin typeface="Cambria Math" panose="02040503050406030204" pitchFamily="18" charset="0"/>
                            </a:rPr>
                          </m:ctrlPr>
                        </m:sSupPr>
                        <m:e>
                          <m:d>
                            <m:dPr>
                              <m:ctrlPr>
                                <a:rPr lang="en-GB" i="1" smtClean="0">
                                  <a:latin typeface="Cambria Math" panose="02040503050406030204" pitchFamily="18" charset="0"/>
                                </a:rPr>
                              </m:ctrlPr>
                            </m:dPr>
                            <m:e>
                              <m:r>
                                <a:rPr lang="en-GB" b="0" i="1" smtClean="0">
                                  <a:latin typeface="Cambria Math"/>
                                </a:rPr>
                                <m:t>𝑏</m:t>
                              </m:r>
                              <m:r>
                                <a:rPr lang="en-GB" b="0" i="1" smtClean="0">
                                  <a:latin typeface="Cambria Math"/>
                                </a:rPr>
                                <m:t>−</m:t>
                              </m:r>
                              <m:r>
                                <a:rPr lang="en-GB" b="0" i="1" smtClean="0">
                                  <a:latin typeface="Cambria Math"/>
                                </a:rPr>
                                <m:t>𝑤</m:t>
                              </m:r>
                            </m:e>
                          </m:d>
                        </m:e>
                        <m:sup>
                          <m:r>
                            <a:rPr lang="en-GB" b="0" i="1" smtClean="0">
                              <a:latin typeface="Cambria Math"/>
                            </a:rPr>
                            <m:t>2</m:t>
                          </m:r>
                        </m:sup>
                      </m:sSup>
                      <m:r>
                        <a:rPr lang="en-GB" b="0" i="1" smtClean="0">
                          <a:latin typeface="Cambria Math"/>
                        </a:rPr>
                        <m:t>=</m:t>
                      </m:r>
                      <m:r>
                        <a:rPr lang="en-GB" b="0" i="1" smtClean="0">
                          <a:latin typeface="Cambria Math"/>
                        </a:rPr>
                        <m:t>𝑏</m:t>
                      </m:r>
                      <m:r>
                        <a:rPr lang="en-GB" b="0" i="1" smtClean="0">
                          <a:latin typeface="Cambria Math"/>
                        </a:rPr>
                        <m:t>+</m:t>
                      </m:r>
                      <m:r>
                        <a:rPr lang="en-GB" b="0" i="1" smtClean="0">
                          <a:latin typeface="Cambria Math"/>
                        </a:rPr>
                        <m:t>𝑤</m:t>
                      </m:r>
                    </m:oMath>
                  </m:oMathPara>
                </a14:m>
                <a:endParaRPr lang="en-GB" dirty="0">
                  <a:latin typeface="Comic Sans MS" panose="030F0702030302020204" pitchFamily="66" charset="0"/>
                </a:endParaRPr>
              </a:p>
            </p:txBody>
          </p:sp>
        </mc:Choice>
        <mc:Fallback xmlns="">
          <p:sp>
            <p:nvSpPr>
              <p:cNvPr id="9" name="TextBox 8"/>
              <p:cNvSpPr txBox="1">
                <a:spLocks noRot="1" noChangeAspect="1" noMove="1" noResize="1" noEditPoints="1" noAdjustHandles="1" noChangeArrowheads="1" noChangeShapeType="1" noTextEdit="1"/>
              </p:cNvSpPr>
              <p:nvPr/>
            </p:nvSpPr>
            <p:spPr>
              <a:xfrm>
                <a:off x="1043608" y="1484784"/>
                <a:ext cx="7488910" cy="4592476"/>
              </a:xfrm>
              <a:prstGeom prst="rect">
                <a:avLst/>
              </a:prstGeom>
              <a:blipFill rotWithShape="1">
                <a:blip r:embed="rId6"/>
                <a:stretch>
                  <a:fillRect l="-651" t="-664"/>
                </a:stretch>
              </a:blipFill>
            </p:spPr>
            <p:txBody>
              <a:bodyPr/>
              <a:lstStyle/>
              <a:p>
                <a:r>
                  <a:rPr lang="en-GB">
                    <a:noFill/>
                  </a:rPr>
                  <a:t> </a:t>
                </a:r>
              </a:p>
            </p:txBody>
          </p:sp>
        </mc:Fallback>
      </mc:AlternateContent>
    </p:spTree>
    <p:extLst>
      <p:ext uri="{BB962C8B-B14F-4D97-AF65-F5344CB8AC3E}">
        <p14:creationId xmlns:p14="http://schemas.microsoft.com/office/powerpoint/2010/main" val="30760785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2" end="2"/>
                                            </p:txEl>
                                          </p:spTgt>
                                        </p:tgtEl>
                                        <p:attrNameLst>
                                          <p:attrName>style.visibility</p:attrName>
                                        </p:attrNameLst>
                                      </p:cBhvr>
                                      <p:to>
                                        <p:strVal val="visible"/>
                                      </p:to>
                                    </p:set>
                                    <p:animEffect transition="in" filter="fade">
                                      <p:cBhvr>
                                        <p:cTn id="12" dur="500"/>
                                        <p:tgtEl>
                                          <p:spTgt spid="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xEl>
                                              <p:pRg st="4" end="4"/>
                                            </p:txEl>
                                          </p:spTgt>
                                        </p:tgtEl>
                                        <p:attrNameLst>
                                          <p:attrName>style.visibility</p:attrName>
                                        </p:attrNameLst>
                                      </p:cBhvr>
                                      <p:to>
                                        <p:strVal val="visible"/>
                                      </p:to>
                                    </p:set>
                                    <p:animEffect transition="in" filter="fade">
                                      <p:cBhvr>
                                        <p:cTn id="17" dur="500"/>
                                        <p:tgtEl>
                                          <p:spTgt spid="9">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xEl>
                                              <p:pRg st="6" end="6"/>
                                            </p:txEl>
                                          </p:spTgt>
                                        </p:tgtEl>
                                        <p:attrNameLst>
                                          <p:attrName>style.visibility</p:attrName>
                                        </p:attrNameLst>
                                      </p:cBhvr>
                                      <p:to>
                                        <p:strVal val="visible"/>
                                      </p:to>
                                    </p:set>
                                    <p:animEffect transition="in" filter="fade">
                                      <p:cBhvr>
                                        <p:cTn id="22" dur="500"/>
                                        <p:tgtEl>
                                          <p:spTgt spid="9">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xEl>
                                              <p:pRg st="8" end="8"/>
                                            </p:txEl>
                                          </p:spTgt>
                                        </p:tgtEl>
                                        <p:attrNameLst>
                                          <p:attrName>style.visibility</p:attrName>
                                        </p:attrNameLst>
                                      </p:cBhvr>
                                      <p:to>
                                        <p:strVal val="visible"/>
                                      </p:to>
                                    </p:set>
                                    <p:animEffect transition="in" filter="fade">
                                      <p:cBhvr>
                                        <p:cTn id="27" dur="500"/>
                                        <p:tgtEl>
                                          <p:spTgt spid="9">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9">
                                            <p:txEl>
                                              <p:pRg st="10" end="10"/>
                                            </p:txEl>
                                          </p:spTgt>
                                        </p:tgtEl>
                                        <p:attrNameLst>
                                          <p:attrName>style.visibility</p:attrName>
                                        </p:attrNameLst>
                                      </p:cBhvr>
                                      <p:to>
                                        <p:strVal val="visible"/>
                                      </p:to>
                                    </p:set>
                                    <p:animEffect transition="in" filter="fade">
                                      <p:cBhvr>
                                        <p:cTn id="32" dur="500"/>
                                        <p:tgtEl>
                                          <p:spTgt spid="9">
                                            <p:txEl>
                                              <p:pRg st="10" end="1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9">
                                            <p:txEl>
                                              <p:pRg st="12" end="12"/>
                                            </p:txEl>
                                          </p:spTgt>
                                        </p:tgtEl>
                                        <p:attrNameLst>
                                          <p:attrName>style.visibility</p:attrName>
                                        </p:attrNameLst>
                                      </p:cBhvr>
                                      <p:to>
                                        <p:strVal val="visible"/>
                                      </p:to>
                                    </p:set>
                                    <p:animEffect transition="in" filter="fade">
                                      <p:cBhvr>
                                        <p:cTn id="37" dur="500"/>
                                        <p:tgtEl>
                                          <p:spTgt spid="9">
                                            <p:txEl>
                                              <p:pRg st="12" end="1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9">
                                            <p:txEl>
                                              <p:pRg st="14" end="14"/>
                                            </p:txEl>
                                          </p:spTgt>
                                        </p:tgtEl>
                                        <p:attrNameLst>
                                          <p:attrName>style.visibility</p:attrName>
                                        </p:attrNameLst>
                                      </p:cBhvr>
                                      <p:to>
                                        <p:strVal val="visible"/>
                                      </p:to>
                                    </p:set>
                                    <p:animEffect transition="in" filter="fade">
                                      <p:cBhvr>
                                        <p:cTn id="42" dur="500"/>
                                        <p:tgtEl>
                                          <p:spTgt spid="9">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9" name="TextBox 8"/>
              <p:cNvSpPr txBox="1"/>
              <p:nvPr/>
            </p:nvSpPr>
            <p:spPr>
              <a:xfrm>
                <a:off x="1115616" y="260648"/>
                <a:ext cx="6984776" cy="1754326"/>
              </a:xfrm>
              <a:prstGeom prst="rect">
                <a:avLst/>
              </a:prstGeom>
              <a:noFill/>
            </p:spPr>
            <p:txBody>
              <a:bodyPr wrap="square" rtlCol="0">
                <a:spAutoFit/>
              </a:bodyPr>
              <a:lstStyle/>
              <a:p>
                <a:r>
                  <a:rPr lang="en-GB" b="1" i="1" dirty="0">
                    <a:latin typeface="Times New Roman" panose="02020603050405020304" pitchFamily="18" charset="0"/>
                    <a:cs typeface="Times New Roman" panose="02020603050405020304" pitchFamily="18" charset="0"/>
                  </a:rPr>
                  <a:t>		</a:t>
                </a:r>
                <a14:m>
                  <m:oMath xmlns:m="http://schemas.openxmlformats.org/officeDocument/2006/math">
                    <m:sSup>
                      <m:sSupPr>
                        <m:ctrlPr>
                          <a:rPr lang="en-GB" i="1" smtClean="0">
                            <a:latin typeface="Cambria Math" panose="02040503050406030204" pitchFamily="18" charset="0"/>
                          </a:rPr>
                        </m:ctrlPr>
                      </m:sSupPr>
                      <m:e>
                        <m:d>
                          <m:dPr>
                            <m:ctrlPr>
                              <a:rPr lang="en-GB" i="1" smtClean="0">
                                <a:latin typeface="Cambria Math" panose="02040503050406030204" pitchFamily="18" charset="0"/>
                              </a:rPr>
                            </m:ctrlPr>
                          </m:dPr>
                          <m:e>
                            <m:r>
                              <a:rPr lang="en-GB" b="0" i="1" smtClean="0">
                                <a:latin typeface="Cambria Math"/>
                              </a:rPr>
                              <m:t>𝑏</m:t>
                            </m:r>
                            <m:r>
                              <a:rPr lang="en-GB" b="0" i="1" smtClean="0">
                                <a:latin typeface="Cambria Math"/>
                              </a:rPr>
                              <m:t>−</m:t>
                            </m:r>
                            <m:r>
                              <a:rPr lang="en-GB" b="0" i="1" smtClean="0">
                                <a:latin typeface="Cambria Math"/>
                              </a:rPr>
                              <m:t>𝑤</m:t>
                            </m:r>
                          </m:e>
                        </m:d>
                      </m:e>
                      <m:sup>
                        <m:r>
                          <a:rPr lang="en-GB" b="0" i="1" smtClean="0">
                            <a:latin typeface="Cambria Math"/>
                          </a:rPr>
                          <m:t>2</m:t>
                        </m:r>
                      </m:sup>
                    </m:sSup>
                    <m:r>
                      <a:rPr lang="en-GB" b="0" i="1" smtClean="0">
                        <a:latin typeface="Cambria Math"/>
                      </a:rPr>
                      <m:t>=</m:t>
                    </m:r>
                    <m:r>
                      <a:rPr lang="en-GB" b="0" i="1" smtClean="0">
                        <a:latin typeface="Cambria Math"/>
                      </a:rPr>
                      <m:t>𝑏</m:t>
                    </m:r>
                    <m:r>
                      <a:rPr lang="en-GB" b="0" i="1" smtClean="0">
                        <a:latin typeface="Cambria Math"/>
                      </a:rPr>
                      <m:t>+</m:t>
                    </m:r>
                    <m:r>
                      <a:rPr lang="en-GB" b="0" i="1" smtClean="0">
                        <a:latin typeface="Cambria Math"/>
                      </a:rPr>
                      <m:t>𝑤</m:t>
                    </m:r>
                  </m:oMath>
                </a14:m>
                <a:endParaRPr lang="en-GB" dirty="0">
                  <a:latin typeface="Comic Sans MS" panose="030F0702030302020204" pitchFamily="66" charset="0"/>
                </a:endParaRPr>
              </a:p>
              <a:p>
                <a:endParaRPr lang="en-GB" dirty="0">
                  <a:latin typeface="Comic Sans MS" panose="030F0702030302020204" pitchFamily="66" charset="0"/>
                </a:endParaRPr>
              </a:p>
              <a:p>
                <a:r>
                  <a:rPr lang="en-GB" dirty="0">
                    <a:latin typeface="Comic Sans MS" panose="030F0702030302020204" pitchFamily="66" charset="0"/>
                  </a:rPr>
                  <a:t>A bit of thinking should convince you that the above is satisfied if </a:t>
                </a:r>
                <a14:m>
                  <m:oMath xmlns:m="http://schemas.openxmlformats.org/officeDocument/2006/math">
                    <m:r>
                      <a:rPr lang="en-GB" i="1" dirty="0" smtClean="0">
                        <a:latin typeface="Cambria Math"/>
                      </a:rPr>
                      <m:t>𝑏</m:t>
                    </m:r>
                  </m:oMath>
                </a14:m>
                <a:r>
                  <a:rPr lang="en-GB" dirty="0">
                    <a:latin typeface="Comic Sans MS" panose="030F0702030302020204" pitchFamily="66" charset="0"/>
                  </a:rPr>
                  <a:t> and </a:t>
                </a:r>
                <a14:m>
                  <m:oMath xmlns:m="http://schemas.openxmlformats.org/officeDocument/2006/math">
                    <m:r>
                      <a:rPr lang="en-GB" i="1" dirty="0" smtClean="0">
                        <a:latin typeface="Cambria Math"/>
                      </a:rPr>
                      <m:t>𝑤</m:t>
                    </m:r>
                  </m:oMath>
                </a14:m>
                <a:r>
                  <a:rPr lang="en-GB" dirty="0">
                    <a:latin typeface="Comic Sans MS" panose="030F0702030302020204" pitchFamily="66" charset="0"/>
                  </a:rPr>
                  <a:t> are consecutive triangular numbers.</a:t>
                </a:r>
              </a:p>
              <a:p>
                <a:endParaRPr lang="en-GB" dirty="0">
                  <a:latin typeface="Comic Sans MS" panose="030F0702030302020204" pitchFamily="66" charset="0"/>
                </a:endParaRPr>
              </a:p>
              <a:p>
                <a:endParaRPr lang="en-GB" dirty="0">
                  <a:latin typeface="Comic Sans MS" panose="030F0702030302020204" pitchFamily="66" charset="0"/>
                </a:endParaRPr>
              </a:p>
            </p:txBody>
          </p:sp>
        </mc:Choice>
        <mc:Fallback xmlns="">
          <p:sp>
            <p:nvSpPr>
              <p:cNvPr id="9" name="TextBox 8"/>
              <p:cNvSpPr txBox="1">
                <a:spLocks noRot="1" noChangeAspect="1" noMove="1" noResize="1" noEditPoints="1" noAdjustHandles="1" noChangeArrowheads="1" noChangeShapeType="1" noTextEdit="1"/>
              </p:cNvSpPr>
              <p:nvPr/>
            </p:nvSpPr>
            <p:spPr>
              <a:xfrm>
                <a:off x="1115616" y="260648"/>
                <a:ext cx="6984776" cy="1754326"/>
              </a:xfrm>
              <a:prstGeom prst="rect">
                <a:avLst/>
              </a:prstGeom>
              <a:blipFill rotWithShape="1">
                <a:blip r:embed="rId2"/>
                <a:stretch>
                  <a:fillRect l="-698"/>
                </a:stretch>
              </a:blipFill>
            </p:spPr>
            <p:txBody>
              <a:bodyPr/>
              <a:lstStyle/>
              <a:p>
                <a:r>
                  <a:rPr lang="en-GB">
                    <a:noFill/>
                  </a:rPr>
                  <a:t> </a:t>
                </a:r>
              </a:p>
            </p:txBody>
          </p:sp>
        </mc:Fallback>
      </mc:AlternateContent>
    </p:spTree>
    <p:extLst>
      <p:ext uri="{BB962C8B-B14F-4D97-AF65-F5344CB8AC3E}">
        <p14:creationId xmlns:p14="http://schemas.microsoft.com/office/powerpoint/2010/main" val="102199621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2" end="2"/>
                                            </p:txEl>
                                          </p:spTgt>
                                        </p:tgtEl>
                                        <p:attrNameLst>
                                          <p:attrName>style.visibility</p:attrName>
                                        </p:attrNameLst>
                                      </p:cBhvr>
                                      <p:to>
                                        <p:strVal val="visible"/>
                                      </p:to>
                                    </p:set>
                                    <p:animEffect transition="in" filter="fade">
                                      <p:cBhvr>
                                        <p:cTn id="7" dur="500"/>
                                        <p:tgtEl>
                                          <p:spTgt spid="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3" name="Group 52"/>
          <p:cNvGrpSpPr/>
          <p:nvPr/>
        </p:nvGrpSpPr>
        <p:grpSpPr>
          <a:xfrm>
            <a:off x="1763688" y="1700808"/>
            <a:ext cx="2376264" cy="2376264"/>
            <a:chOff x="1763688" y="1700808"/>
            <a:chExt cx="2376264" cy="2376264"/>
          </a:xfrm>
        </p:grpSpPr>
        <p:sp>
          <p:nvSpPr>
            <p:cNvPr id="4" name="Oval 3"/>
            <p:cNvSpPr/>
            <p:nvPr/>
          </p:nvSpPr>
          <p:spPr>
            <a:xfrm>
              <a:off x="1763688" y="17008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p:cNvSpPr/>
            <p:nvPr/>
          </p:nvSpPr>
          <p:spPr>
            <a:xfrm>
              <a:off x="1763688" y="20608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p:cNvSpPr/>
            <p:nvPr/>
          </p:nvSpPr>
          <p:spPr>
            <a:xfrm>
              <a:off x="2123728" y="20608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p:cNvSpPr/>
            <p:nvPr/>
          </p:nvSpPr>
          <p:spPr>
            <a:xfrm>
              <a:off x="1763688" y="242088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p:cNvSpPr/>
            <p:nvPr/>
          </p:nvSpPr>
          <p:spPr>
            <a:xfrm>
              <a:off x="2123728" y="242088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p:nvSpPr>
          <p:spPr>
            <a:xfrm>
              <a:off x="2483768" y="242088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p:cNvSpPr/>
            <p:nvPr/>
          </p:nvSpPr>
          <p:spPr>
            <a:xfrm>
              <a:off x="1763688" y="278092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Oval 25"/>
            <p:cNvSpPr/>
            <p:nvPr/>
          </p:nvSpPr>
          <p:spPr>
            <a:xfrm>
              <a:off x="2123728" y="278092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p:cNvSpPr/>
            <p:nvPr/>
          </p:nvSpPr>
          <p:spPr>
            <a:xfrm>
              <a:off x="1763688" y="314096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p:cNvSpPr/>
            <p:nvPr/>
          </p:nvSpPr>
          <p:spPr>
            <a:xfrm>
              <a:off x="2123728" y="314096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p:cNvSpPr/>
            <p:nvPr/>
          </p:nvSpPr>
          <p:spPr>
            <a:xfrm>
              <a:off x="2483768" y="278092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p:cNvSpPr/>
            <p:nvPr/>
          </p:nvSpPr>
          <p:spPr>
            <a:xfrm>
              <a:off x="2843808" y="278092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p:cNvSpPr/>
            <p:nvPr/>
          </p:nvSpPr>
          <p:spPr>
            <a:xfrm>
              <a:off x="2483768" y="314096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p:cNvSpPr/>
            <p:nvPr/>
          </p:nvSpPr>
          <p:spPr>
            <a:xfrm>
              <a:off x="2843808" y="314096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l 32"/>
            <p:cNvSpPr/>
            <p:nvPr/>
          </p:nvSpPr>
          <p:spPr>
            <a:xfrm>
              <a:off x="1763688" y="35010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p:cNvSpPr/>
            <p:nvPr/>
          </p:nvSpPr>
          <p:spPr>
            <a:xfrm>
              <a:off x="2123728" y="35010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val 34"/>
            <p:cNvSpPr/>
            <p:nvPr/>
          </p:nvSpPr>
          <p:spPr>
            <a:xfrm>
              <a:off x="176368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35"/>
            <p:cNvSpPr/>
            <p:nvPr/>
          </p:nvSpPr>
          <p:spPr>
            <a:xfrm>
              <a:off x="212372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p:cNvSpPr/>
            <p:nvPr/>
          </p:nvSpPr>
          <p:spPr>
            <a:xfrm>
              <a:off x="2483768" y="35010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Oval 37"/>
            <p:cNvSpPr/>
            <p:nvPr/>
          </p:nvSpPr>
          <p:spPr>
            <a:xfrm>
              <a:off x="2843808" y="35010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Oval 38"/>
            <p:cNvSpPr/>
            <p:nvPr/>
          </p:nvSpPr>
          <p:spPr>
            <a:xfrm>
              <a:off x="248376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39"/>
            <p:cNvSpPr/>
            <p:nvPr/>
          </p:nvSpPr>
          <p:spPr>
            <a:xfrm>
              <a:off x="284380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Oval 42"/>
            <p:cNvSpPr/>
            <p:nvPr/>
          </p:nvSpPr>
          <p:spPr>
            <a:xfrm>
              <a:off x="3203848" y="314096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Oval 46"/>
            <p:cNvSpPr/>
            <p:nvPr/>
          </p:nvSpPr>
          <p:spPr>
            <a:xfrm>
              <a:off x="3203848" y="35010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Oval 47"/>
            <p:cNvSpPr/>
            <p:nvPr/>
          </p:nvSpPr>
          <p:spPr>
            <a:xfrm>
              <a:off x="3563888" y="35010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Oval 48"/>
            <p:cNvSpPr/>
            <p:nvPr/>
          </p:nvSpPr>
          <p:spPr>
            <a:xfrm>
              <a:off x="320384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0" name="Oval 49"/>
            <p:cNvSpPr/>
            <p:nvPr/>
          </p:nvSpPr>
          <p:spPr>
            <a:xfrm>
              <a:off x="356388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 name="Oval 51"/>
            <p:cNvSpPr/>
            <p:nvPr/>
          </p:nvSpPr>
          <p:spPr>
            <a:xfrm>
              <a:off x="392392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83" name="Group 82"/>
          <p:cNvGrpSpPr/>
          <p:nvPr/>
        </p:nvGrpSpPr>
        <p:grpSpPr>
          <a:xfrm>
            <a:off x="4644008" y="2060848"/>
            <a:ext cx="2016224" cy="2016224"/>
            <a:chOff x="4644008" y="2060848"/>
            <a:chExt cx="2016224" cy="2016224"/>
          </a:xfrm>
        </p:grpSpPr>
        <p:sp>
          <p:nvSpPr>
            <p:cNvPr id="56" name="Oval 55"/>
            <p:cNvSpPr/>
            <p:nvPr/>
          </p:nvSpPr>
          <p:spPr>
            <a:xfrm>
              <a:off x="4644008" y="20608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 name="Oval 57"/>
            <p:cNvSpPr/>
            <p:nvPr/>
          </p:nvSpPr>
          <p:spPr>
            <a:xfrm>
              <a:off x="4644008" y="242088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Oval 58"/>
            <p:cNvSpPr/>
            <p:nvPr/>
          </p:nvSpPr>
          <p:spPr>
            <a:xfrm>
              <a:off x="5004048" y="242088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1" name="Oval 60"/>
            <p:cNvSpPr/>
            <p:nvPr/>
          </p:nvSpPr>
          <p:spPr>
            <a:xfrm>
              <a:off x="4644008" y="278092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 name="Oval 61"/>
            <p:cNvSpPr/>
            <p:nvPr/>
          </p:nvSpPr>
          <p:spPr>
            <a:xfrm>
              <a:off x="5004048" y="278092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 name="Oval 62"/>
            <p:cNvSpPr/>
            <p:nvPr/>
          </p:nvSpPr>
          <p:spPr>
            <a:xfrm>
              <a:off x="4644008" y="314096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4" name="Oval 63"/>
            <p:cNvSpPr/>
            <p:nvPr/>
          </p:nvSpPr>
          <p:spPr>
            <a:xfrm>
              <a:off x="5004048" y="314096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5" name="Oval 64"/>
            <p:cNvSpPr/>
            <p:nvPr/>
          </p:nvSpPr>
          <p:spPr>
            <a:xfrm>
              <a:off x="5364088" y="278092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7" name="Oval 66"/>
            <p:cNvSpPr/>
            <p:nvPr/>
          </p:nvSpPr>
          <p:spPr>
            <a:xfrm>
              <a:off x="5364088" y="314096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Oval 67"/>
            <p:cNvSpPr/>
            <p:nvPr/>
          </p:nvSpPr>
          <p:spPr>
            <a:xfrm>
              <a:off x="5724128" y="314096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9" name="Oval 68"/>
            <p:cNvSpPr/>
            <p:nvPr/>
          </p:nvSpPr>
          <p:spPr>
            <a:xfrm>
              <a:off x="4644008" y="35010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0" name="Oval 69"/>
            <p:cNvSpPr/>
            <p:nvPr/>
          </p:nvSpPr>
          <p:spPr>
            <a:xfrm>
              <a:off x="5004048" y="35010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1" name="Oval 70"/>
            <p:cNvSpPr/>
            <p:nvPr/>
          </p:nvSpPr>
          <p:spPr>
            <a:xfrm>
              <a:off x="464400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2" name="Oval 71"/>
            <p:cNvSpPr/>
            <p:nvPr/>
          </p:nvSpPr>
          <p:spPr>
            <a:xfrm>
              <a:off x="500404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3" name="Oval 72"/>
            <p:cNvSpPr/>
            <p:nvPr/>
          </p:nvSpPr>
          <p:spPr>
            <a:xfrm>
              <a:off x="5364088" y="35010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4" name="Oval 73"/>
            <p:cNvSpPr/>
            <p:nvPr/>
          </p:nvSpPr>
          <p:spPr>
            <a:xfrm>
              <a:off x="5724128" y="35010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5" name="Oval 74"/>
            <p:cNvSpPr/>
            <p:nvPr/>
          </p:nvSpPr>
          <p:spPr>
            <a:xfrm>
              <a:off x="536408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6" name="Oval 75"/>
            <p:cNvSpPr/>
            <p:nvPr/>
          </p:nvSpPr>
          <p:spPr>
            <a:xfrm>
              <a:off x="572412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8" name="Oval 77"/>
            <p:cNvSpPr/>
            <p:nvPr/>
          </p:nvSpPr>
          <p:spPr>
            <a:xfrm>
              <a:off x="6084168" y="35010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0" name="Oval 79"/>
            <p:cNvSpPr/>
            <p:nvPr/>
          </p:nvSpPr>
          <p:spPr>
            <a:xfrm>
              <a:off x="608416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1" name="Oval 80"/>
            <p:cNvSpPr/>
            <p:nvPr/>
          </p:nvSpPr>
          <p:spPr>
            <a:xfrm>
              <a:off x="644420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cxnSp>
        <p:nvCxnSpPr>
          <p:cNvPr id="87" name="Straight Arrow Connector 86"/>
          <p:cNvCxnSpPr/>
          <p:nvPr/>
        </p:nvCxnSpPr>
        <p:spPr>
          <a:xfrm flipV="1">
            <a:off x="4757858" y="4358027"/>
            <a:ext cx="1808041" cy="12400"/>
          </a:xfrm>
          <a:prstGeom prst="straightConnector1">
            <a:avLst/>
          </a:prstGeom>
          <a:ln w="19050">
            <a:headEnd type="arrow"/>
            <a:tailEnd type="arrow"/>
          </a:ln>
        </p:spPr>
        <p:style>
          <a:lnRef idx="1">
            <a:schemeClr val="accent1"/>
          </a:lnRef>
          <a:fillRef idx="0">
            <a:schemeClr val="accent1"/>
          </a:fillRef>
          <a:effectRef idx="0">
            <a:schemeClr val="accent1"/>
          </a:effectRef>
          <a:fontRef idx="minor">
            <a:schemeClr val="tx1"/>
          </a:fontRef>
        </p:style>
      </p:cxnSp>
      <p:grpSp>
        <p:nvGrpSpPr>
          <p:cNvPr id="99" name="Group 98"/>
          <p:cNvGrpSpPr/>
          <p:nvPr/>
        </p:nvGrpSpPr>
        <p:grpSpPr>
          <a:xfrm>
            <a:off x="1871700" y="4365104"/>
            <a:ext cx="2160240" cy="374203"/>
            <a:chOff x="1871700" y="4365104"/>
            <a:chExt cx="2160240" cy="374203"/>
          </a:xfrm>
        </p:grpSpPr>
        <p:cxnSp>
          <p:nvCxnSpPr>
            <p:cNvPr id="85" name="Straight Arrow Connector 84"/>
            <p:cNvCxnSpPr/>
            <p:nvPr/>
          </p:nvCxnSpPr>
          <p:spPr>
            <a:xfrm>
              <a:off x="1871700" y="4365104"/>
              <a:ext cx="2160240" cy="0"/>
            </a:xfrm>
            <a:prstGeom prst="straightConnector1">
              <a:avLst/>
            </a:prstGeom>
            <a:ln w="19050">
              <a:headEnd type="arrow"/>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3" name="TextBox 92"/>
                <p:cNvSpPr txBox="1"/>
                <p:nvPr/>
              </p:nvSpPr>
              <p:spPr>
                <a:xfrm>
                  <a:off x="2843808" y="4369975"/>
                  <a:ext cx="374590"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a:rPr>
                          <m:t>𝑛</m:t>
                        </m:r>
                      </m:oMath>
                    </m:oMathPara>
                  </a14:m>
                  <a:endParaRPr lang="en-GB" dirty="0"/>
                </a:p>
              </p:txBody>
            </p:sp>
          </mc:Choice>
          <mc:Fallback xmlns="">
            <p:sp>
              <p:nvSpPr>
                <p:cNvPr id="93" name="TextBox 92"/>
                <p:cNvSpPr txBox="1">
                  <a:spLocks noRot="1" noChangeAspect="1" noMove="1" noResize="1" noEditPoints="1" noAdjustHandles="1" noChangeArrowheads="1" noChangeShapeType="1" noTextEdit="1"/>
                </p:cNvSpPr>
                <p:nvPr/>
              </p:nvSpPr>
              <p:spPr>
                <a:xfrm>
                  <a:off x="2843808" y="4369975"/>
                  <a:ext cx="374590" cy="369332"/>
                </a:xfrm>
                <a:prstGeom prst="rect">
                  <a:avLst/>
                </a:prstGeom>
                <a:blipFill rotWithShape="1">
                  <a:blip r:embed="rId2"/>
                  <a:stretch>
                    <a:fillRect/>
                  </a:stretch>
                </a:blipFill>
              </p:spPr>
              <p:txBody>
                <a:bodyPr/>
                <a:lstStyle/>
                <a:p>
                  <a:r>
                    <a:rPr lang="en-GB">
                      <a:noFill/>
                    </a:rPr>
                    <a:t> </a:t>
                  </a:r>
                </a:p>
              </p:txBody>
            </p:sp>
          </mc:Fallback>
        </mc:AlternateContent>
      </p:grpSp>
      <p:grpSp>
        <p:nvGrpSpPr>
          <p:cNvPr id="100" name="Group 99"/>
          <p:cNvGrpSpPr/>
          <p:nvPr/>
        </p:nvGrpSpPr>
        <p:grpSpPr>
          <a:xfrm>
            <a:off x="954672" y="1804348"/>
            <a:ext cx="464742" cy="2160240"/>
            <a:chOff x="954672" y="1804348"/>
            <a:chExt cx="464742" cy="2160240"/>
          </a:xfrm>
        </p:grpSpPr>
        <p:cxnSp>
          <p:nvCxnSpPr>
            <p:cNvPr id="86" name="Straight Arrow Connector 85"/>
            <p:cNvCxnSpPr/>
            <p:nvPr/>
          </p:nvCxnSpPr>
          <p:spPr>
            <a:xfrm rot="5400000">
              <a:off x="339294" y="2884468"/>
              <a:ext cx="2160240" cy="0"/>
            </a:xfrm>
            <a:prstGeom prst="straightConnector1">
              <a:avLst/>
            </a:prstGeom>
            <a:ln w="19050">
              <a:headEnd type="arrow"/>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4" name="TextBox 93"/>
                <p:cNvSpPr txBox="1"/>
                <p:nvPr/>
              </p:nvSpPr>
              <p:spPr>
                <a:xfrm>
                  <a:off x="954672" y="2672233"/>
                  <a:ext cx="374590"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a:rPr>
                          <m:t>𝑛</m:t>
                        </m:r>
                      </m:oMath>
                    </m:oMathPara>
                  </a14:m>
                  <a:endParaRPr lang="en-GB" dirty="0"/>
                </a:p>
              </p:txBody>
            </p:sp>
          </mc:Choice>
          <mc:Fallback xmlns="">
            <p:sp>
              <p:nvSpPr>
                <p:cNvPr id="94" name="TextBox 93"/>
                <p:cNvSpPr txBox="1">
                  <a:spLocks noRot="1" noChangeAspect="1" noMove="1" noResize="1" noEditPoints="1" noAdjustHandles="1" noChangeArrowheads="1" noChangeShapeType="1" noTextEdit="1"/>
                </p:cNvSpPr>
                <p:nvPr/>
              </p:nvSpPr>
              <p:spPr>
                <a:xfrm>
                  <a:off x="954672" y="2672233"/>
                  <a:ext cx="374590" cy="369332"/>
                </a:xfrm>
                <a:prstGeom prst="rect">
                  <a:avLst/>
                </a:prstGeom>
                <a:blipFill rotWithShape="1">
                  <a:blip r:embed="rId3"/>
                  <a:stretch>
                    <a:fillRect/>
                  </a:stretch>
                </a:blipFill>
              </p:spPr>
              <p:txBody>
                <a:bodyPr/>
                <a:lstStyle/>
                <a:p>
                  <a:r>
                    <a:rPr lang="en-GB">
                      <a:noFill/>
                    </a:rPr>
                    <a:t> </a:t>
                  </a:r>
                </a:p>
              </p:txBody>
            </p:sp>
          </mc:Fallback>
        </mc:AlternateContent>
      </p:grpSp>
      <mc:AlternateContent xmlns:mc="http://schemas.openxmlformats.org/markup-compatibility/2006" xmlns:a14="http://schemas.microsoft.com/office/drawing/2010/main">
        <mc:Choice Requires="a14">
          <p:sp>
            <p:nvSpPr>
              <p:cNvPr id="95" name="TextBox 94"/>
              <p:cNvSpPr txBox="1"/>
              <p:nvPr/>
            </p:nvSpPr>
            <p:spPr>
              <a:xfrm>
                <a:off x="5431165" y="4362880"/>
                <a:ext cx="77854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a:rPr>
                        <m:t>𝑛</m:t>
                      </m:r>
                      <m:r>
                        <a:rPr lang="en-GB" b="0" i="1" dirty="0" smtClean="0">
                          <a:latin typeface="Cambria Math"/>
                        </a:rPr>
                        <m:t>−1</m:t>
                      </m:r>
                    </m:oMath>
                  </m:oMathPara>
                </a14:m>
                <a:endParaRPr lang="en-GB" dirty="0"/>
              </a:p>
            </p:txBody>
          </p:sp>
        </mc:Choice>
        <mc:Fallback xmlns="">
          <p:sp>
            <p:nvSpPr>
              <p:cNvPr id="95" name="TextBox 94"/>
              <p:cNvSpPr txBox="1">
                <a:spLocks noRot="1" noChangeAspect="1" noMove="1" noResize="1" noEditPoints="1" noAdjustHandles="1" noChangeArrowheads="1" noChangeShapeType="1" noTextEdit="1"/>
              </p:cNvSpPr>
              <p:nvPr/>
            </p:nvSpPr>
            <p:spPr>
              <a:xfrm>
                <a:off x="5431165" y="4362880"/>
                <a:ext cx="778546" cy="369332"/>
              </a:xfrm>
              <a:prstGeom prst="rect">
                <a:avLst/>
              </a:prstGeom>
              <a:blipFill rotWithShape="1">
                <a:blip r:embed="rId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6" name="TextBox 95"/>
              <p:cNvSpPr txBox="1"/>
              <p:nvPr/>
            </p:nvSpPr>
            <p:spPr>
              <a:xfrm>
                <a:off x="2815273" y="1635528"/>
                <a:ext cx="870558" cy="76944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4400" i="1" smtClean="0">
                              <a:latin typeface="Cambria Math" panose="02040503050406030204" pitchFamily="18" charset="0"/>
                            </a:rPr>
                          </m:ctrlPr>
                        </m:sSubPr>
                        <m:e>
                          <m:r>
                            <a:rPr lang="en-GB" sz="4400" b="0" i="1" smtClean="0">
                              <a:latin typeface="Cambria Math"/>
                            </a:rPr>
                            <m:t>𝑇</m:t>
                          </m:r>
                        </m:e>
                        <m:sub>
                          <m:r>
                            <a:rPr lang="en-GB" sz="4400" b="0" i="1" smtClean="0">
                              <a:latin typeface="Cambria Math"/>
                            </a:rPr>
                            <m:t>𝑛</m:t>
                          </m:r>
                        </m:sub>
                      </m:sSub>
                    </m:oMath>
                  </m:oMathPara>
                </a14:m>
                <a:endParaRPr lang="en-GB" sz="4400" dirty="0"/>
              </a:p>
            </p:txBody>
          </p:sp>
        </mc:Choice>
        <mc:Fallback xmlns="">
          <p:sp>
            <p:nvSpPr>
              <p:cNvPr id="96" name="TextBox 95"/>
              <p:cNvSpPr txBox="1">
                <a:spLocks noRot="1" noChangeAspect="1" noMove="1" noResize="1" noEditPoints="1" noAdjustHandles="1" noChangeArrowheads="1" noChangeShapeType="1" noTextEdit="1"/>
              </p:cNvSpPr>
              <p:nvPr/>
            </p:nvSpPr>
            <p:spPr>
              <a:xfrm>
                <a:off x="2815273" y="1635528"/>
                <a:ext cx="870558" cy="769441"/>
              </a:xfrm>
              <a:prstGeom prst="rect">
                <a:avLst/>
              </a:prstGeom>
              <a:blipFill rotWithShape="1">
                <a:blip r:embed="rId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7" name="TextBox 96"/>
              <p:cNvSpPr txBox="1"/>
              <p:nvPr/>
            </p:nvSpPr>
            <p:spPr>
              <a:xfrm>
                <a:off x="5328199" y="1639066"/>
                <a:ext cx="1425711" cy="76944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4400" i="1" smtClean="0">
                              <a:latin typeface="Cambria Math" panose="02040503050406030204" pitchFamily="18" charset="0"/>
                            </a:rPr>
                          </m:ctrlPr>
                        </m:sSubPr>
                        <m:e>
                          <m:r>
                            <a:rPr lang="en-GB" sz="4400" b="0" i="1" smtClean="0">
                              <a:latin typeface="Cambria Math"/>
                            </a:rPr>
                            <m:t>𝑇</m:t>
                          </m:r>
                        </m:e>
                        <m:sub>
                          <m:r>
                            <a:rPr lang="en-GB" sz="4400" b="0" i="1" smtClean="0">
                              <a:latin typeface="Cambria Math"/>
                            </a:rPr>
                            <m:t>𝑛</m:t>
                          </m:r>
                          <m:r>
                            <a:rPr lang="en-GB" sz="4400" b="0" i="1" smtClean="0">
                              <a:latin typeface="Cambria Math"/>
                            </a:rPr>
                            <m:t>−1</m:t>
                          </m:r>
                        </m:sub>
                      </m:sSub>
                    </m:oMath>
                  </m:oMathPara>
                </a14:m>
                <a:endParaRPr lang="en-GB" sz="4400" dirty="0"/>
              </a:p>
            </p:txBody>
          </p:sp>
        </mc:Choice>
        <mc:Fallback xmlns="">
          <p:sp>
            <p:nvSpPr>
              <p:cNvPr id="97" name="TextBox 96"/>
              <p:cNvSpPr txBox="1">
                <a:spLocks noRot="1" noChangeAspect="1" noMove="1" noResize="1" noEditPoints="1" noAdjustHandles="1" noChangeArrowheads="1" noChangeShapeType="1" noTextEdit="1"/>
              </p:cNvSpPr>
              <p:nvPr/>
            </p:nvSpPr>
            <p:spPr>
              <a:xfrm>
                <a:off x="5328199" y="1639066"/>
                <a:ext cx="1425711" cy="769441"/>
              </a:xfrm>
              <a:prstGeom prst="rect">
                <a:avLst/>
              </a:prstGeom>
              <a:blipFill rotWithShape="1">
                <a:blip r:embed="rId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8" name="TextBox 97"/>
              <p:cNvSpPr txBox="1"/>
              <p:nvPr/>
            </p:nvSpPr>
            <p:spPr>
              <a:xfrm>
                <a:off x="1753001" y="5363704"/>
                <a:ext cx="4150047" cy="1048429"/>
              </a:xfrm>
              <a:prstGeom prst="rect">
                <a:avLst/>
              </a:prstGeom>
              <a:noFill/>
            </p:spPr>
            <p:txBody>
              <a:bodyPr wrap="none" rtlCol="0">
                <a:spAutoFit/>
              </a:bodyPr>
              <a:lstStyle/>
              <a:p>
                <a:r>
                  <a:rPr lang="en-GB" sz="4400" dirty="0"/>
                  <a:t> </a:t>
                </a:r>
                <a14:m>
                  <m:oMath xmlns:m="http://schemas.openxmlformats.org/officeDocument/2006/math">
                    <m:sSub>
                      <m:sSubPr>
                        <m:ctrlPr>
                          <a:rPr lang="en-GB" sz="4400" i="1" smtClean="0">
                            <a:latin typeface="Cambria Math" panose="02040503050406030204" pitchFamily="18" charset="0"/>
                          </a:rPr>
                        </m:ctrlPr>
                      </m:sSubPr>
                      <m:e>
                        <m:r>
                          <a:rPr lang="en-GB" sz="4400" b="0" i="1" smtClean="0">
                            <a:latin typeface="Cambria Math"/>
                          </a:rPr>
                          <m:t>𝑇</m:t>
                        </m:r>
                      </m:e>
                      <m:sub>
                        <m:r>
                          <a:rPr lang="en-GB" sz="4400" b="0" i="1" smtClean="0">
                            <a:latin typeface="Cambria Math"/>
                          </a:rPr>
                          <m:t>𝑛</m:t>
                        </m:r>
                        <m:r>
                          <a:rPr lang="en-GB" sz="4400" b="0" i="1" smtClean="0">
                            <a:latin typeface="Cambria Math"/>
                          </a:rPr>
                          <m:t> </m:t>
                        </m:r>
                      </m:sub>
                    </m:sSub>
                    <m:r>
                      <a:rPr lang="en-GB" sz="4400" b="0" i="1" smtClean="0">
                        <a:latin typeface="Cambria Math"/>
                      </a:rPr>
                      <m:t>=</m:t>
                    </m:r>
                    <m:f>
                      <m:fPr>
                        <m:ctrlPr>
                          <a:rPr lang="en-GB" sz="4400" i="1" smtClean="0">
                            <a:latin typeface="Cambria Math" panose="02040503050406030204" pitchFamily="18" charset="0"/>
                          </a:rPr>
                        </m:ctrlPr>
                      </m:fPr>
                      <m:num>
                        <m:r>
                          <a:rPr lang="en-GB" sz="4400" b="0" i="1" smtClean="0">
                            <a:latin typeface="Cambria Math"/>
                          </a:rPr>
                          <m:t>1</m:t>
                        </m:r>
                      </m:num>
                      <m:den>
                        <m:r>
                          <a:rPr lang="en-GB" sz="4400" b="0" i="1" smtClean="0">
                            <a:latin typeface="Cambria Math"/>
                          </a:rPr>
                          <m:t>2</m:t>
                        </m:r>
                      </m:den>
                    </m:f>
                    <m:r>
                      <a:rPr lang="en-GB" sz="4400" b="0" i="1" smtClean="0">
                        <a:latin typeface="Cambria Math"/>
                      </a:rPr>
                      <m:t>𝑛</m:t>
                    </m:r>
                    <m:d>
                      <m:dPr>
                        <m:ctrlPr>
                          <a:rPr lang="en-GB" sz="4400" b="0" i="1" smtClean="0">
                            <a:latin typeface="Cambria Math" panose="02040503050406030204" pitchFamily="18" charset="0"/>
                          </a:rPr>
                        </m:ctrlPr>
                      </m:dPr>
                      <m:e>
                        <m:r>
                          <a:rPr lang="en-GB" sz="4400" b="0" i="1" smtClean="0">
                            <a:latin typeface="Cambria Math"/>
                          </a:rPr>
                          <m:t>𝑛</m:t>
                        </m:r>
                        <m:r>
                          <a:rPr lang="en-GB" sz="4400" b="0" i="1" smtClean="0">
                            <a:latin typeface="Cambria Math"/>
                          </a:rPr>
                          <m:t>+1</m:t>
                        </m:r>
                      </m:e>
                    </m:d>
                  </m:oMath>
                </a14:m>
                <a:endParaRPr lang="en-GB" sz="4400" dirty="0"/>
              </a:p>
            </p:txBody>
          </p:sp>
        </mc:Choice>
        <mc:Fallback xmlns="">
          <p:sp>
            <p:nvSpPr>
              <p:cNvPr id="98" name="TextBox 97"/>
              <p:cNvSpPr txBox="1">
                <a:spLocks noRot="1" noChangeAspect="1" noMove="1" noResize="1" noEditPoints="1" noAdjustHandles="1" noChangeArrowheads="1" noChangeShapeType="1" noTextEdit="1"/>
              </p:cNvSpPr>
              <p:nvPr/>
            </p:nvSpPr>
            <p:spPr>
              <a:xfrm>
                <a:off x="1753001" y="5363704"/>
                <a:ext cx="4150047" cy="1048429"/>
              </a:xfrm>
              <a:prstGeom prst="rect">
                <a:avLst/>
              </a:prstGeom>
              <a:blipFill rotWithShape="1">
                <a:blip r:embed="rId7"/>
                <a:stretch>
                  <a:fillRect/>
                </a:stretch>
              </a:blipFill>
            </p:spPr>
            <p:txBody>
              <a:bodyPr/>
              <a:lstStyle/>
              <a:p>
                <a:r>
                  <a:rPr lang="en-GB">
                    <a:noFill/>
                  </a:rPr>
                  <a:t> </a:t>
                </a:r>
              </a:p>
            </p:txBody>
          </p:sp>
        </mc:Fallback>
      </mc:AlternateContent>
    </p:spTree>
    <p:extLst>
      <p:ext uri="{BB962C8B-B14F-4D97-AF65-F5344CB8AC3E}">
        <p14:creationId xmlns:p14="http://schemas.microsoft.com/office/powerpoint/2010/main" val="35970649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3" name="Group 52"/>
          <p:cNvGrpSpPr/>
          <p:nvPr/>
        </p:nvGrpSpPr>
        <p:grpSpPr>
          <a:xfrm>
            <a:off x="1763688" y="1700808"/>
            <a:ext cx="2376264" cy="2376264"/>
            <a:chOff x="1763688" y="1700808"/>
            <a:chExt cx="2376264" cy="2376264"/>
          </a:xfrm>
        </p:grpSpPr>
        <p:sp>
          <p:nvSpPr>
            <p:cNvPr id="4" name="Oval 3"/>
            <p:cNvSpPr/>
            <p:nvPr/>
          </p:nvSpPr>
          <p:spPr>
            <a:xfrm>
              <a:off x="1763688" y="17008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p:cNvSpPr/>
            <p:nvPr/>
          </p:nvSpPr>
          <p:spPr>
            <a:xfrm>
              <a:off x="1763688" y="20608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p:cNvSpPr/>
            <p:nvPr/>
          </p:nvSpPr>
          <p:spPr>
            <a:xfrm>
              <a:off x="2123728" y="20608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p:cNvSpPr/>
            <p:nvPr/>
          </p:nvSpPr>
          <p:spPr>
            <a:xfrm>
              <a:off x="1763688" y="242088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p:cNvSpPr/>
            <p:nvPr/>
          </p:nvSpPr>
          <p:spPr>
            <a:xfrm>
              <a:off x="2123728" y="242088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p:nvSpPr>
          <p:spPr>
            <a:xfrm>
              <a:off x="2483768" y="242088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p:cNvSpPr/>
            <p:nvPr/>
          </p:nvSpPr>
          <p:spPr>
            <a:xfrm>
              <a:off x="1763688" y="278092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Oval 25"/>
            <p:cNvSpPr/>
            <p:nvPr/>
          </p:nvSpPr>
          <p:spPr>
            <a:xfrm>
              <a:off x="2123728" y="278092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p:cNvSpPr/>
            <p:nvPr/>
          </p:nvSpPr>
          <p:spPr>
            <a:xfrm>
              <a:off x="1763688" y="314096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p:cNvSpPr/>
            <p:nvPr/>
          </p:nvSpPr>
          <p:spPr>
            <a:xfrm>
              <a:off x="2123728" y="314096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p:cNvSpPr/>
            <p:nvPr/>
          </p:nvSpPr>
          <p:spPr>
            <a:xfrm>
              <a:off x="2483768" y="278092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p:cNvSpPr/>
            <p:nvPr/>
          </p:nvSpPr>
          <p:spPr>
            <a:xfrm>
              <a:off x="2843808" y="278092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p:cNvSpPr/>
            <p:nvPr/>
          </p:nvSpPr>
          <p:spPr>
            <a:xfrm>
              <a:off x="2483768" y="314096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p:cNvSpPr/>
            <p:nvPr/>
          </p:nvSpPr>
          <p:spPr>
            <a:xfrm>
              <a:off x="2843808" y="314096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l 32"/>
            <p:cNvSpPr/>
            <p:nvPr/>
          </p:nvSpPr>
          <p:spPr>
            <a:xfrm>
              <a:off x="1763688" y="35010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p:cNvSpPr/>
            <p:nvPr/>
          </p:nvSpPr>
          <p:spPr>
            <a:xfrm>
              <a:off x="2123728" y="35010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val 34"/>
            <p:cNvSpPr/>
            <p:nvPr/>
          </p:nvSpPr>
          <p:spPr>
            <a:xfrm>
              <a:off x="176368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35"/>
            <p:cNvSpPr/>
            <p:nvPr/>
          </p:nvSpPr>
          <p:spPr>
            <a:xfrm>
              <a:off x="212372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p:cNvSpPr/>
            <p:nvPr/>
          </p:nvSpPr>
          <p:spPr>
            <a:xfrm>
              <a:off x="2483768" y="35010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Oval 37"/>
            <p:cNvSpPr/>
            <p:nvPr/>
          </p:nvSpPr>
          <p:spPr>
            <a:xfrm>
              <a:off x="2843808" y="35010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Oval 38"/>
            <p:cNvSpPr/>
            <p:nvPr/>
          </p:nvSpPr>
          <p:spPr>
            <a:xfrm>
              <a:off x="248376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39"/>
            <p:cNvSpPr/>
            <p:nvPr/>
          </p:nvSpPr>
          <p:spPr>
            <a:xfrm>
              <a:off x="284380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Oval 42"/>
            <p:cNvSpPr/>
            <p:nvPr/>
          </p:nvSpPr>
          <p:spPr>
            <a:xfrm>
              <a:off x="3203848" y="314096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Oval 46"/>
            <p:cNvSpPr/>
            <p:nvPr/>
          </p:nvSpPr>
          <p:spPr>
            <a:xfrm>
              <a:off x="3203848" y="35010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Oval 47"/>
            <p:cNvSpPr/>
            <p:nvPr/>
          </p:nvSpPr>
          <p:spPr>
            <a:xfrm>
              <a:off x="3563888" y="35010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Oval 48"/>
            <p:cNvSpPr/>
            <p:nvPr/>
          </p:nvSpPr>
          <p:spPr>
            <a:xfrm>
              <a:off x="320384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0" name="Oval 49"/>
            <p:cNvSpPr/>
            <p:nvPr/>
          </p:nvSpPr>
          <p:spPr>
            <a:xfrm>
              <a:off x="356388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 name="Oval 51"/>
            <p:cNvSpPr/>
            <p:nvPr/>
          </p:nvSpPr>
          <p:spPr>
            <a:xfrm>
              <a:off x="392392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83" name="Group 82"/>
          <p:cNvGrpSpPr/>
          <p:nvPr/>
        </p:nvGrpSpPr>
        <p:grpSpPr>
          <a:xfrm>
            <a:off x="4644008" y="2060848"/>
            <a:ext cx="2016224" cy="2016224"/>
            <a:chOff x="4644008" y="2060848"/>
            <a:chExt cx="2016224" cy="2016224"/>
          </a:xfrm>
          <a:solidFill>
            <a:schemeClr val="bg1"/>
          </a:solidFill>
        </p:grpSpPr>
        <p:sp>
          <p:nvSpPr>
            <p:cNvPr id="56" name="Oval 55"/>
            <p:cNvSpPr/>
            <p:nvPr/>
          </p:nvSpPr>
          <p:spPr>
            <a:xfrm>
              <a:off x="4644008" y="206084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 name="Oval 57"/>
            <p:cNvSpPr/>
            <p:nvPr/>
          </p:nvSpPr>
          <p:spPr>
            <a:xfrm>
              <a:off x="4644008" y="242088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Oval 58"/>
            <p:cNvSpPr/>
            <p:nvPr/>
          </p:nvSpPr>
          <p:spPr>
            <a:xfrm>
              <a:off x="5004048" y="242088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1" name="Oval 60"/>
            <p:cNvSpPr/>
            <p:nvPr/>
          </p:nvSpPr>
          <p:spPr>
            <a:xfrm>
              <a:off x="4644008" y="278092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 name="Oval 61"/>
            <p:cNvSpPr/>
            <p:nvPr/>
          </p:nvSpPr>
          <p:spPr>
            <a:xfrm>
              <a:off x="5004048" y="278092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 name="Oval 62"/>
            <p:cNvSpPr/>
            <p:nvPr/>
          </p:nvSpPr>
          <p:spPr>
            <a:xfrm>
              <a:off x="4644008" y="314096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4" name="Oval 63"/>
            <p:cNvSpPr/>
            <p:nvPr/>
          </p:nvSpPr>
          <p:spPr>
            <a:xfrm>
              <a:off x="5004048" y="314096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5" name="Oval 64"/>
            <p:cNvSpPr/>
            <p:nvPr/>
          </p:nvSpPr>
          <p:spPr>
            <a:xfrm>
              <a:off x="5364088" y="278092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7" name="Oval 66"/>
            <p:cNvSpPr/>
            <p:nvPr/>
          </p:nvSpPr>
          <p:spPr>
            <a:xfrm>
              <a:off x="5364088" y="314096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Oval 67"/>
            <p:cNvSpPr/>
            <p:nvPr/>
          </p:nvSpPr>
          <p:spPr>
            <a:xfrm>
              <a:off x="5724128" y="314096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9" name="Oval 68"/>
            <p:cNvSpPr/>
            <p:nvPr/>
          </p:nvSpPr>
          <p:spPr>
            <a:xfrm>
              <a:off x="4644008" y="350100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0" name="Oval 69"/>
            <p:cNvSpPr/>
            <p:nvPr/>
          </p:nvSpPr>
          <p:spPr>
            <a:xfrm>
              <a:off x="5004048" y="350100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1" name="Oval 70"/>
            <p:cNvSpPr/>
            <p:nvPr/>
          </p:nvSpPr>
          <p:spPr>
            <a:xfrm>
              <a:off x="4644008" y="386104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2" name="Oval 71"/>
            <p:cNvSpPr/>
            <p:nvPr/>
          </p:nvSpPr>
          <p:spPr>
            <a:xfrm>
              <a:off x="5004048" y="386104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3" name="Oval 72"/>
            <p:cNvSpPr/>
            <p:nvPr/>
          </p:nvSpPr>
          <p:spPr>
            <a:xfrm>
              <a:off x="5364088" y="350100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4" name="Oval 73"/>
            <p:cNvSpPr/>
            <p:nvPr/>
          </p:nvSpPr>
          <p:spPr>
            <a:xfrm>
              <a:off x="5724128" y="350100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5" name="Oval 74"/>
            <p:cNvSpPr/>
            <p:nvPr/>
          </p:nvSpPr>
          <p:spPr>
            <a:xfrm>
              <a:off x="5364088" y="386104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6" name="Oval 75"/>
            <p:cNvSpPr/>
            <p:nvPr/>
          </p:nvSpPr>
          <p:spPr>
            <a:xfrm>
              <a:off x="5724128" y="386104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8" name="Oval 77"/>
            <p:cNvSpPr/>
            <p:nvPr/>
          </p:nvSpPr>
          <p:spPr>
            <a:xfrm>
              <a:off x="6084168" y="350100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0" name="Oval 79"/>
            <p:cNvSpPr/>
            <p:nvPr/>
          </p:nvSpPr>
          <p:spPr>
            <a:xfrm>
              <a:off x="6084168" y="386104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1" name="Oval 80"/>
            <p:cNvSpPr/>
            <p:nvPr/>
          </p:nvSpPr>
          <p:spPr>
            <a:xfrm>
              <a:off x="6444208" y="386104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2" name="TextBox 1"/>
          <p:cNvSpPr txBox="1"/>
          <p:nvPr/>
        </p:nvSpPr>
        <p:spPr>
          <a:xfrm>
            <a:off x="859810" y="491315"/>
            <a:ext cx="7520007" cy="523220"/>
          </a:xfrm>
          <a:prstGeom prst="rect">
            <a:avLst/>
          </a:prstGeom>
          <a:noFill/>
        </p:spPr>
        <p:txBody>
          <a:bodyPr wrap="none" rtlCol="0">
            <a:spAutoFit/>
          </a:bodyPr>
          <a:lstStyle/>
          <a:p>
            <a:r>
              <a:rPr lang="en-GB" sz="2800" dirty="0">
                <a:latin typeface="Comic Sans MS" panose="030F0702030302020204" pitchFamily="66" charset="0"/>
              </a:rPr>
              <a:t>Subtracting consecutive triangular numbers</a:t>
            </a:r>
          </a:p>
        </p:txBody>
      </p:sp>
      <p:grpSp>
        <p:nvGrpSpPr>
          <p:cNvPr id="54" name="Group 53"/>
          <p:cNvGrpSpPr/>
          <p:nvPr/>
        </p:nvGrpSpPr>
        <p:grpSpPr>
          <a:xfrm>
            <a:off x="1871700" y="4365104"/>
            <a:ext cx="2160240" cy="374203"/>
            <a:chOff x="1871700" y="4365104"/>
            <a:chExt cx="2160240" cy="374203"/>
          </a:xfrm>
        </p:grpSpPr>
        <p:cxnSp>
          <p:nvCxnSpPr>
            <p:cNvPr id="55" name="Straight Arrow Connector 54"/>
            <p:cNvCxnSpPr/>
            <p:nvPr/>
          </p:nvCxnSpPr>
          <p:spPr>
            <a:xfrm>
              <a:off x="1871700" y="4365104"/>
              <a:ext cx="2160240" cy="0"/>
            </a:xfrm>
            <a:prstGeom prst="straightConnector1">
              <a:avLst/>
            </a:prstGeom>
            <a:ln w="19050">
              <a:headEnd type="arrow"/>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57" name="TextBox 56"/>
                <p:cNvSpPr txBox="1"/>
                <p:nvPr/>
              </p:nvSpPr>
              <p:spPr>
                <a:xfrm>
                  <a:off x="2843808" y="4369975"/>
                  <a:ext cx="374590"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a:rPr>
                          <m:t>𝑛</m:t>
                        </m:r>
                      </m:oMath>
                    </m:oMathPara>
                  </a14:m>
                  <a:endParaRPr lang="en-GB" dirty="0"/>
                </a:p>
              </p:txBody>
            </p:sp>
          </mc:Choice>
          <mc:Fallback xmlns="">
            <p:sp>
              <p:nvSpPr>
                <p:cNvPr id="57" name="TextBox 56"/>
                <p:cNvSpPr txBox="1">
                  <a:spLocks noRot="1" noChangeAspect="1" noMove="1" noResize="1" noEditPoints="1" noAdjustHandles="1" noChangeArrowheads="1" noChangeShapeType="1" noTextEdit="1"/>
                </p:cNvSpPr>
                <p:nvPr/>
              </p:nvSpPr>
              <p:spPr>
                <a:xfrm>
                  <a:off x="2843808" y="4369975"/>
                  <a:ext cx="374590" cy="369332"/>
                </a:xfrm>
                <a:prstGeom prst="rect">
                  <a:avLst/>
                </a:prstGeom>
                <a:blipFill rotWithShape="1">
                  <a:blip r:embed="rId2"/>
                  <a:stretch>
                    <a:fillRect/>
                  </a:stretch>
                </a:blipFill>
              </p:spPr>
              <p:txBody>
                <a:bodyPr/>
                <a:lstStyle/>
                <a:p>
                  <a:r>
                    <a:rPr lang="en-GB">
                      <a:noFill/>
                    </a:rPr>
                    <a:t> </a:t>
                  </a:r>
                </a:p>
              </p:txBody>
            </p:sp>
          </mc:Fallback>
        </mc:AlternateContent>
      </p:grpSp>
    </p:spTree>
    <p:extLst>
      <p:ext uri="{BB962C8B-B14F-4D97-AF65-F5344CB8AC3E}">
        <p14:creationId xmlns:p14="http://schemas.microsoft.com/office/powerpoint/2010/main" val="21508341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3" name="Group 52"/>
          <p:cNvGrpSpPr/>
          <p:nvPr/>
        </p:nvGrpSpPr>
        <p:grpSpPr>
          <a:xfrm>
            <a:off x="1763688" y="1700808"/>
            <a:ext cx="2376264" cy="2376264"/>
            <a:chOff x="1763688" y="1700808"/>
            <a:chExt cx="2376264" cy="2376264"/>
          </a:xfrm>
        </p:grpSpPr>
        <p:sp>
          <p:nvSpPr>
            <p:cNvPr id="4" name="Oval 3"/>
            <p:cNvSpPr/>
            <p:nvPr/>
          </p:nvSpPr>
          <p:spPr>
            <a:xfrm>
              <a:off x="1763688" y="17008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p:cNvSpPr/>
            <p:nvPr/>
          </p:nvSpPr>
          <p:spPr>
            <a:xfrm>
              <a:off x="1763688" y="20608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p:cNvSpPr/>
            <p:nvPr/>
          </p:nvSpPr>
          <p:spPr>
            <a:xfrm>
              <a:off x="2123728" y="20608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p:cNvSpPr/>
            <p:nvPr/>
          </p:nvSpPr>
          <p:spPr>
            <a:xfrm>
              <a:off x="1763688" y="242088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p:cNvSpPr/>
            <p:nvPr/>
          </p:nvSpPr>
          <p:spPr>
            <a:xfrm>
              <a:off x="2123728" y="242088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p:nvSpPr>
          <p:spPr>
            <a:xfrm>
              <a:off x="2483768" y="242088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p:cNvSpPr/>
            <p:nvPr/>
          </p:nvSpPr>
          <p:spPr>
            <a:xfrm>
              <a:off x="1763688" y="278092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Oval 25"/>
            <p:cNvSpPr/>
            <p:nvPr/>
          </p:nvSpPr>
          <p:spPr>
            <a:xfrm>
              <a:off x="2123728" y="278092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p:cNvSpPr/>
            <p:nvPr/>
          </p:nvSpPr>
          <p:spPr>
            <a:xfrm>
              <a:off x="1763688" y="314096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p:cNvSpPr/>
            <p:nvPr/>
          </p:nvSpPr>
          <p:spPr>
            <a:xfrm>
              <a:off x="2123728" y="314096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p:cNvSpPr/>
            <p:nvPr/>
          </p:nvSpPr>
          <p:spPr>
            <a:xfrm>
              <a:off x="2483768" y="278092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p:cNvSpPr/>
            <p:nvPr/>
          </p:nvSpPr>
          <p:spPr>
            <a:xfrm>
              <a:off x="2843808" y="278092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p:cNvSpPr/>
            <p:nvPr/>
          </p:nvSpPr>
          <p:spPr>
            <a:xfrm>
              <a:off x="2483768" y="314096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p:cNvSpPr/>
            <p:nvPr/>
          </p:nvSpPr>
          <p:spPr>
            <a:xfrm>
              <a:off x="2843808" y="314096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l 32"/>
            <p:cNvSpPr/>
            <p:nvPr/>
          </p:nvSpPr>
          <p:spPr>
            <a:xfrm>
              <a:off x="1763688" y="35010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p:cNvSpPr/>
            <p:nvPr/>
          </p:nvSpPr>
          <p:spPr>
            <a:xfrm>
              <a:off x="2123728" y="35010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val 34"/>
            <p:cNvSpPr/>
            <p:nvPr/>
          </p:nvSpPr>
          <p:spPr>
            <a:xfrm>
              <a:off x="176368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35"/>
            <p:cNvSpPr/>
            <p:nvPr/>
          </p:nvSpPr>
          <p:spPr>
            <a:xfrm>
              <a:off x="212372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p:cNvSpPr/>
            <p:nvPr/>
          </p:nvSpPr>
          <p:spPr>
            <a:xfrm>
              <a:off x="2483768" y="35010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Oval 37"/>
            <p:cNvSpPr/>
            <p:nvPr/>
          </p:nvSpPr>
          <p:spPr>
            <a:xfrm>
              <a:off x="2843808" y="35010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Oval 38"/>
            <p:cNvSpPr/>
            <p:nvPr/>
          </p:nvSpPr>
          <p:spPr>
            <a:xfrm>
              <a:off x="248376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39"/>
            <p:cNvSpPr/>
            <p:nvPr/>
          </p:nvSpPr>
          <p:spPr>
            <a:xfrm>
              <a:off x="284380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Oval 42"/>
            <p:cNvSpPr/>
            <p:nvPr/>
          </p:nvSpPr>
          <p:spPr>
            <a:xfrm>
              <a:off x="3203848" y="314096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Oval 46"/>
            <p:cNvSpPr/>
            <p:nvPr/>
          </p:nvSpPr>
          <p:spPr>
            <a:xfrm>
              <a:off x="3203848" y="35010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Oval 47"/>
            <p:cNvSpPr/>
            <p:nvPr/>
          </p:nvSpPr>
          <p:spPr>
            <a:xfrm>
              <a:off x="3563888" y="35010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Oval 48"/>
            <p:cNvSpPr/>
            <p:nvPr/>
          </p:nvSpPr>
          <p:spPr>
            <a:xfrm>
              <a:off x="320384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0" name="Oval 49"/>
            <p:cNvSpPr/>
            <p:nvPr/>
          </p:nvSpPr>
          <p:spPr>
            <a:xfrm>
              <a:off x="356388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 name="Oval 51"/>
            <p:cNvSpPr/>
            <p:nvPr/>
          </p:nvSpPr>
          <p:spPr>
            <a:xfrm>
              <a:off x="392392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83" name="Group 82"/>
          <p:cNvGrpSpPr/>
          <p:nvPr/>
        </p:nvGrpSpPr>
        <p:grpSpPr>
          <a:xfrm>
            <a:off x="4644008" y="2060848"/>
            <a:ext cx="2016224" cy="2016224"/>
            <a:chOff x="4644008" y="2060848"/>
            <a:chExt cx="2016224" cy="2016224"/>
          </a:xfrm>
          <a:solidFill>
            <a:srgbClr val="FFFF00"/>
          </a:solidFill>
        </p:grpSpPr>
        <p:sp>
          <p:nvSpPr>
            <p:cNvPr id="56" name="Oval 55"/>
            <p:cNvSpPr/>
            <p:nvPr/>
          </p:nvSpPr>
          <p:spPr>
            <a:xfrm>
              <a:off x="4644008" y="206084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 name="Oval 57"/>
            <p:cNvSpPr/>
            <p:nvPr/>
          </p:nvSpPr>
          <p:spPr>
            <a:xfrm>
              <a:off x="4644008" y="242088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Oval 58"/>
            <p:cNvSpPr/>
            <p:nvPr/>
          </p:nvSpPr>
          <p:spPr>
            <a:xfrm>
              <a:off x="5004048" y="242088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1" name="Oval 60"/>
            <p:cNvSpPr/>
            <p:nvPr/>
          </p:nvSpPr>
          <p:spPr>
            <a:xfrm>
              <a:off x="4644008" y="278092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 name="Oval 61"/>
            <p:cNvSpPr/>
            <p:nvPr/>
          </p:nvSpPr>
          <p:spPr>
            <a:xfrm>
              <a:off x="5004048" y="278092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 name="Oval 62"/>
            <p:cNvSpPr/>
            <p:nvPr/>
          </p:nvSpPr>
          <p:spPr>
            <a:xfrm>
              <a:off x="4644008" y="314096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4" name="Oval 63"/>
            <p:cNvSpPr/>
            <p:nvPr/>
          </p:nvSpPr>
          <p:spPr>
            <a:xfrm>
              <a:off x="5004048" y="314096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5" name="Oval 64"/>
            <p:cNvSpPr/>
            <p:nvPr/>
          </p:nvSpPr>
          <p:spPr>
            <a:xfrm>
              <a:off x="5364088" y="278092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7" name="Oval 66"/>
            <p:cNvSpPr/>
            <p:nvPr/>
          </p:nvSpPr>
          <p:spPr>
            <a:xfrm>
              <a:off x="5364088" y="314096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Oval 67"/>
            <p:cNvSpPr/>
            <p:nvPr/>
          </p:nvSpPr>
          <p:spPr>
            <a:xfrm>
              <a:off x="5724128" y="314096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9" name="Oval 68"/>
            <p:cNvSpPr/>
            <p:nvPr/>
          </p:nvSpPr>
          <p:spPr>
            <a:xfrm>
              <a:off x="4644008" y="350100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0" name="Oval 69"/>
            <p:cNvSpPr/>
            <p:nvPr/>
          </p:nvSpPr>
          <p:spPr>
            <a:xfrm>
              <a:off x="5004048" y="350100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1" name="Oval 70"/>
            <p:cNvSpPr/>
            <p:nvPr/>
          </p:nvSpPr>
          <p:spPr>
            <a:xfrm>
              <a:off x="4644008" y="386104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2" name="Oval 71"/>
            <p:cNvSpPr/>
            <p:nvPr/>
          </p:nvSpPr>
          <p:spPr>
            <a:xfrm>
              <a:off x="5004048" y="386104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3" name="Oval 72"/>
            <p:cNvSpPr/>
            <p:nvPr/>
          </p:nvSpPr>
          <p:spPr>
            <a:xfrm>
              <a:off x="5364088" y="350100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4" name="Oval 73"/>
            <p:cNvSpPr/>
            <p:nvPr/>
          </p:nvSpPr>
          <p:spPr>
            <a:xfrm>
              <a:off x="5724128" y="350100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5" name="Oval 74"/>
            <p:cNvSpPr/>
            <p:nvPr/>
          </p:nvSpPr>
          <p:spPr>
            <a:xfrm>
              <a:off x="5364088" y="386104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6" name="Oval 75"/>
            <p:cNvSpPr/>
            <p:nvPr/>
          </p:nvSpPr>
          <p:spPr>
            <a:xfrm>
              <a:off x="5724128" y="386104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8" name="Oval 77"/>
            <p:cNvSpPr/>
            <p:nvPr/>
          </p:nvSpPr>
          <p:spPr>
            <a:xfrm>
              <a:off x="6084168" y="350100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0" name="Oval 79"/>
            <p:cNvSpPr/>
            <p:nvPr/>
          </p:nvSpPr>
          <p:spPr>
            <a:xfrm>
              <a:off x="6084168" y="386104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1" name="Oval 80"/>
            <p:cNvSpPr/>
            <p:nvPr/>
          </p:nvSpPr>
          <p:spPr>
            <a:xfrm>
              <a:off x="6444208" y="3861048"/>
              <a:ext cx="216024" cy="216024"/>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2" name="TextBox 1"/>
          <p:cNvSpPr txBox="1"/>
          <p:nvPr/>
        </p:nvSpPr>
        <p:spPr>
          <a:xfrm>
            <a:off x="859810" y="491315"/>
            <a:ext cx="7520007" cy="523220"/>
          </a:xfrm>
          <a:prstGeom prst="rect">
            <a:avLst/>
          </a:prstGeom>
          <a:noFill/>
        </p:spPr>
        <p:txBody>
          <a:bodyPr wrap="none" rtlCol="0">
            <a:spAutoFit/>
          </a:bodyPr>
          <a:lstStyle/>
          <a:p>
            <a:r>
              <a:rPr lang="en-GB" sz="2800" dirty="0">
                <a:latin typeface="Comic Sans MS" panose="030F0702030302020204" pitchFamily="66" charset="0"/>
              </a:rPr>
              <a:t>Subtracting consecutive triangular numbers</a:t>
            </a:r>
          </a:p>
        </p:txBody>
      </p:sp>
      <p:grpSp>
        <p:nvGrpSpPr>
          <p:cNvPr id="54" name="Group 53"/>
          <p:cNvGrpSpPr/>
          <p:nvPr/>
        </p:nvGrpSpPr>
        <p:grpSpPr>
          <a:xfrm>
            <a:off x="1871700" y="4365104"/>
            <a:ext cx="2160240" cy="374203"/>
            <a:chOff x="1871700" y="4365104"/>
            <a:chExt cx="2160240" cy="374203"/>
          </a:xfrm>
        </p:grpSpPr>
        <p:cxnSp>
          <p:nvCxnSpPr>
            <p:cNvPr id="55" name="Straight Arrow Connector 54"/>
            <p:cNvCxnSpPr/>
            <p:nvPr/>
          </p:nvCxnSpPr>
          <p:spPr>
            <a:xfrm>
              <a:off x="1871700" y="4365104"/>
              <a:ext cx="2160240" cy="0"/>
            </a:xfrm>
            <a:prstGeom prst="straightConnector1">
              <a:avLst/>
            </a:prstGeom>
            <a:ln w="19050">
              <a:headEnd type="arrow"/>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57" name="TextBox 56"/>
                <p:cNvSpPr txBox="1"/>
                <p:nvPr/>
              </p:nvSpPr>
              <p:spPr>
                <a:xfrm>
                  <a:off x="2843808" y="4369975"/>
                  <a:ext cx="374590"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a:rPr>
                          <m:t>𝑛</m:t>
                        </m:r>
                      </m:oMath>
                    </m:oMathPara>
                  </a14:m>
                  <a:endParaRPr lang="en-GB" dirty="0"/>
                </a:p>
              </p:txBody>
            </p:sp>
          </mc:Choice>
          <mc:Fallback xmlns="">
            <p:sp>
              <p:nvSpPr>
                <p:cNvPr id="57" name="TextBox 56"/>
                <p:cNvSpPr txBox="1">
                  <a:spLocks noRot="1" noChangeAspect="1" noMove="1" noResize="1" noEditPoints="1" noAdjustHandles="1" noChangeArrowheads="1" noChangeShapeType="1" noTextEdit="1"/>
                </p:cNvSpPr>
                <p:nvPr/>
              </p:nvSpPr>
              <p:spPr>
                <a:xfrm>
                  <a:off x="2843808" y="4369975"/>
                  <a:ext cx="374590" cy="369332"/>
                </a:xfrm>
                <a:prstGeom prst="rect">
                  <a:avLst/>
                </a:prstGeom>
                <a:blipFill rotWithShape="1">
                  <a:blip r:embed="rId2"/>
                  <a:stretch>
                    <a:fillRect/>
                  </a:stretch>
                </a:blipFill>
              </p:spPr>
              <p:txBody>
                <a:bodyPr/>
                <a:lstStyle/>
                <a:p>
                  <a:r>
                    <a:rPr lang="en-GB">
                      <a:noFill/>
                    </a:rPr>
                    <a:t> </a:t>
                  </a:r>
                </a:p>
              </p:txBody>
            </p:sp>
          </mc:Fallback>
        </mc:AlternateContent>
      </p:grpSp>
    </p:spTree>
    <p:extLst>
      <p:ext uri="{BB962C8B-B14F-4D97-AF65-F5344CB8AC3E}">
        <p14:creationId xmlns:p14="http://schemas.microsoft.com/office/powerpoint/2010/main" val="4670259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path" presetSubtype="0" accel="50000" decel="50000" fill="hold" nodeType="clickEffect">
                                  <p:stCondLst>
                                    <p:cond delay="0"/>
                                  </p:stCondLst>
                                  <p:childTnLst>
                                    <p:animMotion origin="layout" path="M 4.44444E-6 3.35493E-6 L -0.31493 3.35493E-6 " pathEditMode="relative" rAng="0" ptsTypes="AA">
                                      <p:cBhvr>
                                        <p:cTn id="6" dur="2000" fill="hold"/>
                                        <p:tgtEl>
                                          <p:spTgt spid="83"/>
                                        </p:tgtEl>
                                        <p:attrNameLst>
                                          <p:attrName>ppt_x</p:attrName>
                                          <p:attrName>ppt_y</p:attrName>
                                        </p:attrNameLst>
                                      </p:cBhvr>
                                      <p:rCtr x="-15747"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p:cNvSpPr/>
          <p:nvPr/>
        </p:nvSpPr>
        <p:spPr>
          <a:xfrm>
            <a:off x="1763688" y="17008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p:cNvSpPr/>
          <p:nvPr/>
        </p:nvSpPr>
        <p:spPr>
          <a:xfrm>
            <a:off x="2123728" y="20608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p:cNvSpPr/>
          <p:nvPr/>
        </p:nvSpPr>
        <p:spPr>
          <a:xfrm>
            <a:off x="2483768" y="242088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40"/>
          <p:cNvSpPr/>
          <p:nvPr/>
        </p:nvSpPr>
        <p:spPr>
          <a:xfrm>
            <a:off x="2843808" y="278092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4" name="Oval 53"/>
          <p:cNvSpPr/>
          <p:nvPr/>
        </p:nvSpPr>
        <p:spPr>
          <a:xfrm>
            <a:off x="3203848" y="314096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1" name="Oval 60"/>
          <p:cNvSpPr/>
          <p:nvPr/>
        </p:nvSpPr>
        <p:spPr>
          <a:xfrm>
            <a:off x="3563888" y="350100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6" name="Oval 65"/>
          <p:cNvSpPr/>
          <p:nvPr/>
        </p:nvSpPr>
        <p:spPr>
          <a:xfrm>
            <a:off x="3923928" y="3861048"/>
            <a:ext cx="216024" cy="21602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68" name="TextBox 67"/>
              <p:cNvSpPr txBox="1"/>
              <p:nvPr/>
            </p:nvSpPr>
            <p:spPr>
              <a:xfrm>
                <a:off x="4793011" y="2709461"/>
                <a:ext cx="3724225" cy="76944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4400" i="1" smtClean="0">
                              <a:latin typeface="Cambria Math" panose="02040503050406030204" pitchFamily="18" charset="0"/>
                            </a:rPr>
                          </m:ctrlPr>
                        </m:sSubPr>
                        <m:e>
                          <m:r>
                            <a:rPr lang="en-GB" sz="4400" b="0" i="1" smtClean="0">
                              <a:latin typeface="Cambria Math"/>
                            </a:rPr>
                            <m:t>𝑇</m:t>
                          </m:r>
                        </m:e>
                        <m:sub>
                          <m:r>
                            <a:rPr lang="en-GB" sz="4400" b="0" i="1" smtClean="0">
                              <a:latin typeface="Cambria Math"/>
                            </a:rPr>
                            <m:t>𝑛</m:t>
                          </m:r>
                        </m:sub>
                      </m:sSub>
                      <m:r>
                        <a:rPr lang="en-GB" sz="4400" b="0" i="1" smtClean="0">
                          <a:latin typeface="Cambria Math"/>
                        </a:rPr>
                        <m:t>−</m:t>
                      </m:r>
                      <m:sSub>
                        <m:sSubPr>
                          <m:ctrlPr>
                            <a:rPr lang="en-GB" sz="4400" b="0" i="1" smtClean="0">
                              <a:latin typeface="Cambria Math" panose="02040503050406030204" pitchFamily="18" charset="0"/>
                            </a:rPr>
                          </m:ctrlPr>
                        </m:sSubPr>
                        <m:e>
                          <m:r>
                            <a:rPr lang="en-GB" sz="4400" b="0" i="1" smtClean="0">
                              <a:latin typeface="Cambria Math"/>
                            </a:rPr>
                            <m:t>𝑇</m:t>
                          </m:r>
                        </m:e>
                        <m:sub>
                          <m:r>
                            <a:rPr lang="en-GB" sz="4400" b="0" i="1" smtClean="0">
                              <a:latin typeface="Cambria Math"/>
                            </a:rPr>
                            <m:t>𝑛</m:t>
                          </m:r>
                          <m:r>
                            <a:rPr lang="en-GB" sz="4400" b="0" i="1" smtClean="0">
                              <a:latin typeface="Cambria Math"/>
                            </a:rPr>
                            <m:t>−1</m:t>
                          </m:r>
                        </m:sub>
                      </m:sSub>
                      <m:r>
                        <a:rPr lang="en-GB" sz="4400" b="0" i="1" smtClean="0">
                          <a:latin typeface="Cambria Math"/>
                        </a:rPr>
                        <m:t>=</m:t>
                      </m:r>
                      <m:r>
                        <a:rPr lang="en-GB" sz="4400" b="0" i="1" smtClean="0">
                          <a:latin typeface="Cambria Math"/>
                        </a:rPr>
                        <m:t>𝑛</m:t>
                      </m:r>
                    </m:oMath>
                  </m:oMathPara>
                </a14:m>
                <a:endParaRPr lang="en-GB" sz="4400" dirty="0"/>
              </a:p>
            </p:txBody>
          </p:sp>
        </mc:Choice>
        <mc:Fallback xmlns="">
          <p:sp>
            <p:nvSpPr>
              <p:cNvPr id="68" name="TextBox 67"/>
              <p:cNvSpPr txBox="1">
                <a:spLocks noRot="1" noChangeAspect="1" noMove="1" noResize="1" noEditPoints="1" noAdjustHandles="1" noChangeArrowheads="1" noChangeShapeType="1" noTextEdit="1"/>
              </p:cNvSpPr>
              <p:nvPr/>
            </p:nvSpPr>
            <p:spPr>
              <a:xfrm>
                <a:off x="4793011" y="2709461"/>
                <a:ext cx="3724225" cy="769441"/>
              </a:xfrm>
              <a:prstGeom prst="rect">
                <a:avLst/>
              </a:prstGeom>
              <a:blipFill rotWithShape="1">
                <a:blip r:embed="rId2"/>
                <a:stretch>
                  <a:fillRect/>
                </a:stretch>
              </a:blipFill>
            </p:spPr>
            <p:txBody>
              <a:bodyPr/>
              <a:lstStyle/>
              <a:p>
                <a:r>
                  <a:rPr lang="en-GB">
                    <a:noFill/>
                  </a:rPr>
                  <a:t> </a:t>
                </a:r>
              </a:p>
            </p:txBody>
          </p:sp>
        </mc:Fallback>
      </mc:AlternateContent>
      <p:grpSp>
        <p:nvGrpSpPr>
          <p:cNvPr id="73" name="Group 72"/>
          <p:cNvGrpSpPr/>
          <p:nvPr/>
        </p:nvGrpSpPr>
        <p:grpSpPr>
          <a:xfrm>
            <a:off x="4274277" y="4210487"/>
            <a:ext cx="878660" cy="834346"/>
            <a:chOff x="4274277" y="4210487"/>
            <a:chExt cx="878660" cy="834346"/>
          </a:xfrm>
        </p:grpSpPr>
        <p:cxnSp>
          <p:nvCxnSpPr>
            <p:cNvPr id="3" name="Straight Arrow Connector 2"/>
            <p:cNvCxnSpPr/>
            <p:nvPr/>
          </p:nvCxnSpPr>
          <p:spPr>
            <a:xfrm flipH="1" flipV="1">
              <a:off x="4274277" y="4210487"/>
              <a:ext cx="552893" cy="552893"/>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71" name="TextBox 70"/>
                <p:cNvSpPr txBox="1"/>
                <p:nvPr/>
              </p:nvSpPr>
              <p:spPr>
                <a:xfrm>
                  <a:off x="4778347" y="4675501"/>
                  <a:ext cx="374590"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a:rPr>
                          <m:t>𝑛</m:t>
                        </m:r>
                      </m:oMath>
                    </m:oMathPara>
                  </a14:m>
                  <a:endParaRPr lang="en-GB" dirty="0"/>
                </a:p>
              </p:txBody>
            </p:sp>
          </mc:Choice>
          <mc:Fallback xmlns="">
            <p:sp>
              <p:nvSpPr>
                <p:cNvPr id="71" name="TextBox 70"/>
                <p:cNvSpPr txBox="1">
                  <a:spLocks noRot="1" noChangeAspect="1" noMove="1" noResize="1" noEditPoints="1" noAdjustHandles="1" noChangeArrowheads="1" noChangeShapeType="1" noTextEdit="1"/>
                </p:cNvSpPr>
                <p:nvPr/>
              </p:nvSpPr>
              <p:spPr>
                <a:xfrm>
                  <a:off x="4778347" y="4675501"/>
                  <a:ext cx="374590" cy="369332"/>
                </a:xfrm>
                <a:prstGeom prst="rect">
                  <a:avLst/>
                </a:prstGeom>
                <a:blipFill rotWithShape="1">
                  <a:blip r:embed="rId3"/>
                  <a:stretch>
                    <a:fillRect/>
                  </a:stretch>
                </a:blipFill>
              </p:spPr>
              <p:txBody>
                <a:bodyPr/>
                <a:lstStyle/>
                <a:p>
                  <a:r>
                    <a:rPr lang="en-GB">
                      <a:noFill/>
                    </a:rPr>
                    <a:t> </a:t>
                  </a:r>
                </a:p>
              </p:txBody>
            </p:sp>
          </mc:Fallback>
        </mc:AlternateContent>
      </p:grpSp>
      <p:sp>
        <p:nvSpPr>
          <p:cNvPr id="72" name="TextBox 71"/>
          <p:cNvSpPr txBox="1"/>
          <p:nvPr/>
        </p:nvSpPr>
        <p:spPr>
          <a:xfrm>
            <a:off x="859810" y="491315"/>
            <a:ext cx="7520007" cy="523220"/>
          </a:xfrm>
          <a:prstGeom prst="rect">
            <a:avLst/>
          </a:prstGeom>
          <a:noFill/>
        </p:spPr>
        <p:txBody>
          <a:bodyPr wrap="none" rtlCol="0">
            <a:spAutoFit/>
          </a:bodyPr>
          <a:lstStyle/>
          <a:p>
            <a:r>
              <a:rPr lang="en-GB" sz="2800" dirty="0">
                <a:latin typeface="Comic Sans MS" panose="030F0702030302020204" pitchFamily="66" charset="0"/>
              </a:rPr>
              <a:t>Subtracting consecutive triangular numbers</a:t>
            </a:r>
          </a:p>
        </p:txBody>
      </p:sp>
    </p:spTree>
    <p:extLst>
      <p:ext uri="{BB962C8B-B14F-4D97-AF65-F5344CB8AC3E}">
        <p14:creationId xmlns:p14="http://schemas.microsoft.com/office/powerpoint/2010/main" val="4250870670"/>
      </p:ext>
    </p:extLst>
  </p:cSld>
  <p:clrMapOvr>
    <a:masterClrMapping/>
  </p:clrMapOvr>
  <mc:AlternateContent xmlns:mc="http://schemas.openxmlformats.org/markup-compatibility/2006" xmlns:p14="http://schemas.microsoft.com/office/powerpoint/2010/main">
    <mc:Choice Requires="p14">
      <p:transition spd="slow" p14:dur="3000">
        <p:fad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3"/>
                                        </p:tgtEl>
                                        <p:attrNameLst>
                                          <p:attrName>style.visibility</p:attrName>
                                        </p:attrNameLst>
                                      </p:cBhvr>
                                      <p:to>
                                        <p:strVal val="visible"/>
                                      </p:to>
                                    </p:set>
                                    <p:animEffect transition="in" filter="fade">
                                      <p:cBhvr>
                                        <p:cTn id="7" dur="500"/>
                                        <p:tgtEl>
                                          <p:spTgt spid="7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8"/>
                                        </p:tgtEl>
                                        <p:attrNameLst>
                                          <p:attrName>style.visibility</p:attrName>
                                        </p:attrNameLst>
                                      </p:cBhvr>
                                      <p:to>
                                        <p:strVal val="visible"/>
                                      </p:to>
                                    </p:set>
                                    <p:animEffect transition="in" filter="fade">
                                      <p:cBhvr>
                                        <p:cTn id="12" dur="500"/>
                                        <p:tgtEl>
                                          <p:spTgt spid="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1441</TotalTime>
  <Words>2174</Words>
  <Application>Microsoft Office PowerPoint</Application>
  <PresentationFormat>On-screen Show (4:3)</PresentationFormat>
  <Paragraphs>341</Paragraphs>
  <Slides>32</Slides>
  <Notes>15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32</vt:i4>
      </vt:variant>
    </vt:vector>
  </HeadingPairs>
  <TitlesOfParts>
    <vt:vector size="39" baseType="lpstr">
      <vt:lpstr>Arial</vt:lpstr>
      <vt:lpstr>Bradley Hand ITC</vt:lpstr>
      <vt:lpstr>Calibri</vt:lpstr>
      <vt:lpstr>Cambria Math</vt:lpstr>
      <vt:lpstr>Comic Sans MS</vt:lpstr>
      <vt:lpstr>Times New Roman</vt:lpstr>
      <vt:lpstr>Office Theme</vt:lpstr>
      <vt:lpstr>Magic Bag</vt:lpstr>
      <vt:lpstr>Magic Bag</vt:lpstr>
      <vt:lpstr>Magic Bag - Answers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Note to Teacher</vt:lpstr>
      <vt:lpstr>Resources</vt:lpstr>
      <vt:lpstr>Magic Bag</vt:lpstr>
      <vt:lpstr>Magic Bag</vt:lpstr>
      <vt:lpstr>Magic Bag</vt:lpstr>
      <vt:lpstr>Magic Bag</vt:lpstr>
      <vt:lpstr>Magic Bag</vt:lpstr>
      <vt:lpstr>Magic Bag</vt:lpstr>
      <vt:lpstr>Magic Bag</vt:lpstr>
      <vt:lpstr>Magic Bag</vt:lpstr>
      <vt:lpstr>Magic Bag</vt:lpstr>
      <vt:lpstr>Magic Bag</vt:lpstr>
      <vt:lpstr>Magic Bag</vt:lpstr>
      <vt:lpstr>Magic Bag</vt:lpstr>
      <vt:lpstr>Magic Bag</vt:lpstr>
      <vt:lpstr>Magic Bag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Magic Bag</dc:title>
  <dc:creator>John</dc:creator>
  <cp:lastModifiedBy>John Burke</cp:lastModifiedBy>
  <cp:revision>49</cp:revision>
  <cp:lastPrinted>2015-03-18T22:18:39Z</cp:lastPrinted>
  <dcterms:created xsi:type="dcterms:W3CDTF">2014-07-27T17:14:35Z</dcterms:created>
  <dcterms:modified xsi:type="dcterms:W3CDTF">2020-08-06T19:39:06Z</dcterms:modified>
</cp:coreProperties>
</file>